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37.xml" ContentType="application/vnd.openxmlformats-officedocument.presentationml.notesSlide+xml"/>
  <Override PartName="/ppt/charts/chart4.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61" r:id="rId2"/>
  </p:sldMasterIdLst>
  <p:notesMasterIdLst>
    <p:notesMasterId r:id="rId81"/>
  </p:notesMasterIdLst>
  <p:sldIdLst>
    <p:sldId id="256" r:id="rId3"/>
    <p:sldId id="360" r:id="rId4"/>
    <p:sldId id="341" r:id="rId5"/>
    <p:sldId id="272" r:id="rId6"/>
    <p:sldId id="278" r:id="rId7"/>
    <p:sldId id="279" r:id="rId8"/>
    <p:sldId id="343" r:id="rId9"/>
    <p:sldId id="268" r:id="rId10"/>
    <p:sldId id="269" r:id="rId11"/>
    <p:sldId id="273" r:id="rId12"/>
    <p:sldId id="277" r:id="rId13"/>
    <p:sldId id="266" r:id="rId14"/>
    <p:sldId id="274" r:id="rId15"/>
    <p:sldId id="281" r:id="rId16"/>
    <p:sldId id="344" r:id="rId17"/>
    <p:sldId id="348" r:id="rId18"/>
    <p:sldId id="349" r:id="rId19"/>
    <p:sldId id="350" r:id="rId20"/>
    <p:sldId id="352" r:id="rId21"/>
    <p:sldId id="351" r:id="rId22"/>
    <p:sldId id="338"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53" r:id="rId52"/>
    <p:sldId id="358" r:id="rId53"/>
    <p:sldId id="315" r:id="rId54"/>
    <p:sldId id="316" r:id="rId55"/>
    <p:sldId id="317" r:id="rId56"/>
    <p:sldId id="318" r:id="rId57"/>
    <p:sldId id="355" r:id="rId58"/>
    <p:sldId id="356" r:id="rId59"/>
    <p:sldId id="357" r:id="rId60"/>
    <p:sldId id="33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 id="354" r:id="rId80"/>
  </p:sldIdLst>
  <p:sldSz cx="9144000" cy="6858000" type="screen4x3"/>
  <p:notesSz cx="6807200" cy="9939338"/>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1C24"/>
    <a:srgbClr val="FFFF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0867" autoAdjust="0"/>
    <p:restoredTop sz="71812" autoAdjust="0"/>
  </p:normalViewPr>
  <p:slideViewPr>
    <p:cSldViewPr snapToGrid="0" snapToObjects="1">
      <p:cViewPr varScale="1">
        <p:scale>
          <a:sx n="84" d="100"/>
          <a:sy n="84" d="100"/>
        </p:scale>
        <p:origin x="129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presProps" Target="presProp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localhost\Users\peterbrodribb\Documents\Expert%20Group\Current%20activities\AMCA%20Industry%20Profile\EG%20Info\AMCA%20Workbook%2022071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localhost\Users\peterbrodribb\Dropbox\RDC%20RIS\RIS%20analysis\RIS%20Model%20Inputs%20V2.0.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localhost\Users\peterbrodribb\Desktop\RDC%20and%20RSC%20sal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localhost\Users\peterbrodribb\Desktop\RDC%20and%20RSC%20sa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ABS Retail trade index (monthly)</a:t>
            </a:r>
          </a:p>
        </c:rich>
      </c:tx>
      <c:layout/>
      <c:overlay val="0"/>
    </c:title>
    <c:autoTitleDeleted val="0"/>
    <c:plotArea>
      <c:layout/>
      <c:lineChart>
        <c:grouping val="standard"/>
        <c:varyColors val="0"/>
        <c:ser>
          <c:idx val="0"/>
          <c:order val="0"/>
          <c:marker>
            <c:symbol val="none"/>
          </c:marker>
          <c:val>
            <c:numRef>
              <c:f>'6. Industry drivers'!$V$13:$V$149</c:f>
              <c:numCache>
                <c:formatCode>#,##0_ ;\-#,##0\ </c:formatCode>
                <c:ptCount val="137"/>
                <c:pt idx="0">
                  <c:v>5710.3</c:v>
                </c:pt>
                <c:pt idx="1">
                  <c:v>5336.4</c:v>
                </c:pt>
                <c:pt idx="2">
                  <c:v>5936.5</c:v>
                </c:pt>
                <c:pt idx="3">
                  <c:v>5710.9</c:v>
                </c:pt>
                <c:pt idx="4">
                  <c:v>5661</c:v>
                </c:pt>
                <c:pt idx="5">
                  <c:v>5582.8</c:v>
                </c:pt>
                <c:pt idx="6">
                  <c:v>5888.5</c:v>
                </c:pt>
                <c:pt idx="7">
                  <c:v>5929.6</c:v>
                </c:pt>
                <c:pt idx="8">
                  <c:v>5931.4</c:v>
                </c:pt>
                <c:pt idx="9">
                  <c:v>6100.1</c:v>
                </c:pt>
                <c:pt idx="10">
                  <c:v>6071.2</c:v>
                </c:pt>
                <c:pt idx="11">
                  <c:v>7083.5</c:v>
                </c:pt>
                <c:pt idx="12">
                  <c:v>6113.6</c:v>
                </c:pt>
                <c:pt idx="13">
                  <c:v>5704.1</c:v>
                </c:pt>
                <c:pt idx="14">
                  <c:v>6335.1</c:v>
                </c:pt>
                <c:pt idx="15">
                  <c:v>6139.3</c:v>
                </c:pt>
                <c:pt idx="16">
                  <c:v>6133.3</c:v>
                </c:pt>
                <c:pt idx="17">
                  <c:v>6071.6</c:v>
                </c:pt>
                <c:pt idx="18">
                  <c:v>6197.4</c:v>
                </c:pt>
                <c:pt idx="19">
                  <c:v>6368.5</c:v>
                </c:pt>
                <c:pt idx="20">
                  <c:v>6296.9</c:v>
                </c:pt>
                <c:pt idx="21">
                  <c:v>6567.2</c:v>
                </c:pt>
                <c:pt idx="22">
                  <c:v>6614.2</c:v>
                </c:pt>
                <c:pt idx="23">
                  <c:v>7569.8</c:v>
                </c:pt>
                <c:pt idx="24">
                  <c:v>6638.4</c:v>
                </c:pt>
                <c:pt idx="25">
                  <c:v>6172.9</c:v>
                </c:pt>
                <c:pt idx="26">
                  <c:v>6863</c:v>
                </c:pt>
                <c:pt idx="27">
                  <c:v>6600</c:v>
                </c:pt>
                <c:pt idx="28">
                  <c:v>6691.7</c:v>
                </c:pt>
                <c:pt idx="29">
                  <c:v>6518</c:v>
                </c:pt>
                <c:pt idx="30">
                  <c:v>6751.1</c:v>
                </c:pt>
                <c:pt idx="31">
                  <c:v>7001.1</c:v>
                </c:pt>
                <c:pt idx="32">
                  <c:v>6847.4</c:v>
                </c:pt>
                <c:pt idx="33">
                  <c:v>7144.7</c:v>
                </c:pt>
                <c:pt idx="34">
                  <c:v>7250</c:v>
                </c:pt>
                <c:pt idx="35">
                  <c:v>8154.3</c:v>
                </c:pt>
                <c:pt idx="36">
                  <c:v>7206.3</c:v>
                </c:pt>
                <c:pt idx="37">
                  <c:v>6787.8</c:v>
                </c:pt>
                <c:pt idx="38">
                  <c:v>7315.8</c:v>
                </c:pt>
                <c:pt idx="39">
                  <c:v>6882.6</c:v>
                </c:pt>
                <c:pt idx="40">
                  <c:v>7163.6</c:v>
                </c:pt>
                <c:pt idx="41">
                  <c:v>6761.8</c:v>
                </c:pt>
                <c:pt idx="42">
                  <c:v>7240.5</c:v>
                </c:pt>
                <c:pt idx="43">
                  <c:v>7355.4</c:v>
                </c:pt>
                <c:pt idx="44">
                  <c:v>7095.7</c:v>
                </c:pt>
                <c:pt idx="45">
                  <c:v>7642.8</c:v>
                </c:pt>
                <c:pt idx="46">
                  <c:v>7630.1</c:v>
                </c:pt>
                <c:pt idx="47">
                  <c:v>8784.9</c:v>
                </c:pt>
                <c:pt idx="48">
                  <c:v>7985.3</c:v>
                </c:pt>
                <c:pt idx="49">
                  <c:v>7151.3</c:v>
                </c:pt>
                <c:pt idx="50">
                  <c:v>7832.4</c:v>
                </c:pt>
                <c:pt idx="51">
                  <c:v>7710.6</c:v>
                </c:pt>
                <c:pt idx="52">
                  <c:v>7763.2</c:v>
                </c:pt>
                <c:pt idx="53">
                  <c:v>7399.3</c:v>
                </c:pt>
                <c:pt idx="54">
                  <c:v>7725.6</c:v>
                </c:pt>
                <c:pt idx="55">
                  <c:v>7807.5</c:v>
                </c:pt>
                <c:pt idx="56">
                  <c:v>7635.8</c:v>
                </c:pt>
                <c:pt idx="57">
                  <c:v>8109.7</c:v>
                </c:pt>
                <c:pt idx="58">
                  <c:v>8204</c:v>
                </c:pt>
                <c:pt idx="59">
                  <c:v>9249</c:v>
                </c:pt>
                <c:pt idx="60">
                  <c:v>8093.4</c:v>
                </c:pt>
                <c:pt idx="61">
                  <c:v>7243.1</c:v>
                </c:pt>
                <c:pt idx="62">
                  <c:v>8017.8</c:v>
                </c:pt>
                <c:pt idx="63">
                  <c:v>7835.6</c:v>
                </c:pt>
                <c:pt idx="64">
                  <c:v>7887.6</c:v>
                </c:pt>
                <c:pt idx="65">
                  <c:v>7527.9</c:v>
                </c:pt>
                <c:pt idx="66">
                  <c:v>8044.4</c:v>
                </c:pt>
                <c:pt idx="67">
                  <c:v>7924.7</c:v>
                </c:pt>
                <c:pt idx="68">
                  <c:v>7855.4</c:v>
                </c:pt>
                <c:pt idx="69">
                  <c:v>8239.5</c:v>
                </c:pt>
                <c:pt idx="70">
                  <c:v>8288.1</c:v>
                </c:pt>
                <c:pt idx="71">
                  <c:v>9491.7999999999829</c:v>
                </c:pt>
                <c:pt idx="72">
                  <c:v>8403.6</c:v>
                </c:pt>
                <c:pt idx="73">
                  <c:v>7649.6</c:v>
                </c:pt>
                <c:pt idx="74">
                  <c:v>8285</c:v>
                </c:pt>
                <c:pt idx="75">
                  <c:v>8211.2999999999829</c:v>
                </c:pt>
                <c:pt idx="76">
                  <c:v>8059</c:v>
                </c:pt>
                <c:pt idx="77">
                  <c:v>7878.3</c:v>
                </c:pt>
                <c:pt idx="78">
                  <c:v>8315.2000000000007</c:v>
                </c:pt>
                <c:pt idx="79">
                  <c:v>8360.2999999999829</c:v>
                </c:pt>
                <c:pt idx="80">
                  <c:v>8274.2000000000007</c:v>
                </c:pt>
                <c:pt idx="81">
                  <c:v>8606.2999999999829</c:v>
                </c:pt>
                <c:pt idx="82">
                  <c:v>8569.9</c:v>
                </c:pt>
                <c:pt idx="83">
                  <c:v>9936</c:v>
                </c:pt>
                <c:pt idx="84">
                  <c:v>8534.7999999999829</c:v>
                </c:pt>
                <c:pt idx="85">
                  <c:v>8119.1</c:v>
                </c:pt>
                <c:pt idx="86">
                  <c:v>8736.6</c:v>
                </c:pt>
                <c:pt idx="87">
                  <c:v>8399.2000000000007</c:v>
                </c:pt>
                <c:pt idx="88">
                  <c:v>8450.7000000000007</c:v>
                </c:pt>
                <c:pt idx="89">
                  <c:v>8269.7000000000007</c:v>
                </c:pt>
                <c:pt idx="90">
                  <c:v>8500.4</c:v>
                </c:pt>
                <c:pt idx="91">
                  <c:v>8787.9</c:v>
                </c:pt>
                <c:pt idx="92">
                  <c:v>8582.7999999999829</c:v>
                </c:pt>
                <c:pt idx="93">
                  <c:v>8982</c:v>
                </c:pt>
                <c:pt idx="94">
                  <c:v>9048.5</c:v>
                </c:pt>
                <c:pt idx="95">
                  <c:v>10262.1</c:v>
                </c:pt>
                <c:pt idx="96">
                  <c:v>9067.6</c:v>
                </c:pt>
                <c:pt idx="97">
                  <c:v>8264.7999999999829</c:v>
                </c:pt>
                <c:pt idx="98">
                  <c:v>9272</c:v>
                </c:pt>
                <c:pt idx="99">
                  <c:v>8614.9</c:v>
                </c:pt>
                <c:pt idx="100">
                  <c:v>8876.5</c:v>
                </c:pt>
                <c:pt idx="101">
                  <c:v>8516.9</c:v>
                </c:pt>
                <c:pt idx="102">
                  <c:v>8855.7999999999829</c:v>
                </c:pt>
                <c:pt idx="103">
                  <c:v>9188.1</c:v>
                </c:pt>
                <c:pt idx="104">
                  <c:v>8839.1</c:v>
                </c:pt>
                <c:pt idx="105">
                  <c:v>9338.4</c:v>
                </c:pt>
                <c:pt idx="106">
                  <c:v>9345.9</c:v>
                </c:pt>
                <c:pt idx="107">
                  <c:v>10856.4</c:v>
                </c:pt>
                <c:pt idx="108">
                  <c:v>9701.6</c:v>
                </c:pt>
                <c:pt idx="109">
                  <c:v>8667.9</c:v>
                </c:pt>
                <c:pt idx="110">
                  <c:v>9524.6</c:v>
                </c:pt>
                <c:pt idx="111">
                  <c:v>9223.9</c:v>
                </c:pt>
                <c:pt idx="112">
                  <c:v>9386</c:v>
                </c:pt>
                <c:pt idx="113">
                  <c:v>8977.5</c:v>
                </c:pt>
                <c:pt idx="114">
                  <c:v>9393.2999999999829</c:v>
                </c:pt>
                <c:pt idx="115">
                  <c:v>9582.4</c:v>
                </c:pt>
                <c:pt idx="116">
                  <c:v>9353.7999999999829</c:v>
                </c:pt>
                <c:pt idx="117">
                  <c:v>9964.4</c:v>
                </c:pt>
                <c:pt idx="118">
                  <c:v>9911.1</c:v>
                </c:pt>
                <c:pt idx="119">
                  <c:v>11271.6</c:v>
                </c:pt>
                <c:pt idx="120">
                  <c:v>9955.4</c:v>
                </c:pt>
                <c:pt idx="121">
                  <c:v>9020</c:v>
                </c:pt>
                <c:pt idx="122">
                  <c:v>9926.5</c:v>
                </c:pt>
                <c:pt idx="123">
                  <c:v>9538</c:v>
                </c:pt>
                <c:pt idx="124">
                  <c:v>9707.1</c:v>
                </c:pt>
                <c:pt idx="125">
                  <c:v>9217.7999999999829</c:v>
                </c:pt>
                <c:pt idx="126">
                  <c:v>9718</c:v>
                </c:pt>
                <c:pt idx="127">
                  <c:v>9834.7999999999829</c:v>
                </c:pt>
                <c:pt idx="128">
                  <c:v>9645.7999999999829</c:v>
                </c:pt>
                <c:pt idx="129">
                  <c:v>10319.200000000001</c:v>
                </c:pt>
                <c:pt idx="130">
                  <c:v>10128.5</c:v>
                </c:pt>
                <c:pt idx="131">
                  <c:v>11731.2</c:v>
                </c:pt>
                <c:pt idx="132">
                  <c:v>10244.9</c:v>
                </c:pt>
                <c:pt idx="133">
                  <c:v>9556.9</c:v>
                </c:pt>
                <c:pt idx="134">
                  <c:v>10354</c:v>
                </c:pt>
                <c:pt idx="135">
                  <c:v>9727.9</c:v>
                </c:pt>
                <c:pt idx="136">
                  <c:v>9815.2000000000007</c:v>
                </c:pt>
              </c:numCache>
            </c:numRef>
          </c:val>
          <c:smooth val="0"/>
          <c:extLst>
            <c:ext xmlns:c15="http://schemas.microsoft.com/office/drawing/2012/chart" uri="{02D57815-91ED-43cb-92C2-25804820EDAC}">
              <c15:filteredSeriesTitle>
                <c15:tx>
                  <c:strRef>
                    <c:extLst>
                      <c:ext uri="{02D57815-91ED-43cb-92C2-25804820EDAC}">
                        <c15:formulaRef>
                          <c15:sqref>'6. Industry drivers'!$V$12</c15:sqref>
                        </c15:formulaRef>
                      </c:ext>
                    </c:extLst>
                    <c:strCache>
                      <c:ptCount val="1"/>
                      <c:pt idx="0">
                        <c:v>Food retailing</c:v>
                      </c:pt>
                    </c:strCache>
                  </c:strRef>
                </c15:tx>
              </c15:filteredSeriesTitle>
            </c:ext>
            <c:ext xmlns:c15="http://schemas.microsoft.com/office/drawing/2012/chart" uri="{02D57815-91ED-43cb-92C2-25804820EDAC}">
              <c15:filteredCategoryTitle>
                <c15:cat>
                  <c:numRef>
                    <c:extLst>
                      <c:ext uri="{02D57815-91ED-43cb-92C2-25804820EDAC}">
                        <c15:formulaRef>
                          <c15:sqref>'6. Industry drivers'!$U$13:$U$149</c15:sqref>
                        </c15:formulaRef>
                      </c:ext>
                    </c:extLst>
                    <c:numCache>
                      <c:formatCode>mmm\-yyyy</c:formatCode>
                      <c:ptCount val="137"/>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numCache>
                  </c:numRef>
                </c15:cat>
              </c15:filteredCategoryTitle>
            </c:ext>
          </c:extLst>
        </c:ser>
        <c:dLbls>
          <c:showLegendKey val="0"/>
          <c:showVal val="0"/>
          <c:showCatName val="0"/>
          <c:showSerName val="0"/>
          <c:showPercent val="0"/>
          <c:showBubbleSize val="0"/>
        </c:dLbls>
        <c:marker val="1"/>
        <c:smooth val="0"/>
        <c:axId val="123853984"/>
        <c:axId val="123854376"/>
      </c:lineChart>
      <c:lineChart>
        <c:grouping val="standard"/>
        <c:varyColors val="0"/>
        <c:ser>
          <c:idx val="1"/>
          <c:order val="1"/>
          <c:marker>
            <c:symbol val="none"/>
          </c:marker>
          <c:val>
            <c:numRef>
              <c:f>'6. Industry drivers'!$W$13:$W$149</c:f>
              <c:numCache>
                <c:formatCode>#,##0_ ;\-#,##0\ </c:formatCode>
                <c:ptCount val="137"/>
                <c:pt idx="0">
                  <c:v>1798.7</c:v>
                </c:pt>
                <c:pt idx="1">
                  <c:v>1661.2</c:v>
                </c:pt>
                <c:pt idx="2">
                  <c:v>1780.3</c:v>
                </c:pt>
                <c:pt idx="3">
                  <c:v>1809</c:v>
                </c:pt>
                <c:pt idx="4">
                  <c:v>1788.9</c:v>
                </c:pt>
                <c:pt idx="5">
                  <c:v>1768.9</c:v>
                </c:pt>
                <c:pt idx="6">
                  <c:v>1869</c:v>
                </c:pt>
                <c:pt idx="7">
                  <c:v>1813.4</c:v>
                </c:pt>
                <c:pt idx="8">
                  <c:v>1845.8</c:v>
                </c:pt>
                <c:pt idx="9">
                  <c:v>1978.1</c:v>
                </c:pt>
                <c:pt idx="10">
                  <c:v>1965</c:v>
                </c:pt>
                <c:pt idx="11">
                  <c:v>2152.8000000000002</c:v>
                </c:pt>
                <c:pt idx="12">
                  <c:v>1913.8</c:v>
                </c:pt>
                <c:pt idx="13">
                  <c:v>1750.1</c:v>
                </c:pt>
                <c:pt idx="14">
                  <c:v>1983.8</c:v>
                </c:pt>
                <c:pt idx="15">
                  <c:v>1966.5</c:v>
                </c:pt>
                <c:pt idx="16">
                  <c:v>2005.1</c:v>
                </c:pt>
                <c:pt idx="17">
                  <c:v>1943.6</c:v>
                </c:pt>
                <c:pt idx="18">
                  <c:v>2019.2</c:v>
                </c:pt>
                <c:pt idx="19">
                  <c:v>2043.2</c:v>
                </c:pt>
                <c:pt idx="20">
                  <c:v>2038.7</c:v>
                </c:pt>
                <c:pt idx="21">
                  <c:v>2113.3000000000002</c:v>
                </c:pt>
                <c:pt idx="22">
                  <c:v>2109.4</c:v>
                </c:pt>
                <c:pt idx="23">
                  <c:v>2297.3000000000002</c:v>
                </c:pt>
                <c:pt idx="24">
                  <c:v>2097.1</c:v>
                </c:pt>
                <c:pt idx="25">
                  <c:v>1939</c:v>
                </c:pt>
                <c:pt idx="26">
                  <c:v>2191.9</c:v>
                </c:pt>
                <c:pt idx="27">
                  <c:v>2134</c:v>
                </c:pt>
                <c:pt idx="28">
                  <c:v>2145.5</c:v>
                </c:pt>
                <c:pt idx="29">
                  <c:v>2133.8000000000002</c:v>
                </c:pt>
                <c:pt idx="30">
                  <c:v>2178.4</c:v>
                </c:pt>
                <c:pt idx="31">
                  <c:v>2257.9</c:v>
                </c:pt>
                <c:pt idx="32">
                  <c:v>2179.5</c:v>
                </c:pt>
                <c:pt idx="33">
                  <c:v>2257.3000000000002</c:v>
                </c:pt>
                <c:pt idx="34">
                  <c:v>2284.6</c:v>
                </c:pt>
                <c:pt idx="35">
                  <c:v>2461.1</c:v>
                </c:pt>
                <c:pt idx="36">
                  <c:v>2163.5</c:v>
                </c:pt>
                <c:pt idx="37">
                  <c:v>2086.6999999999998</c:v>
                </c:pt>
                <c:pt idx="38">
                  <c:v>2159.4</c:v>
                </c:pt>
                <c:pt idx="39">
                  <c:v>2148.1999999999998</c:v>
                </c:pt>
                <c:pt idx="40">
                  <c:v>2176.6999999999998</c:v>
                </c:pt>
                <c:pt idx="41">
                  <c:v>2089.9</c:v>
                </c:pt>
                <c:pt idx="42">
                  <c:v>2172.6</c:v>
                </c:pt>
                <c:pt idx="43">
                  <c:v>2204</c:v>
                </c:pt>
                <c:pt idx="44">
                  <c:v>2124.1999999999998</c:v>
                </c:pt>
                <c:pt idx="45">
                  <c:v>2302.4</c:v>
                </c:pt>
                <c:pt idx="46">
                  <c:v>2242.8000000000002</c:v>
                </c:pt>
                <c:pt idx="47">
                  <c:v>2479.4</c:v>
                </c:pt>
                <c:pt idx="48">
                  <c:v>2318.3000000000002</c:v>
                </c:pt>
                <c:pt idx="49">
                  <c:v>2069.5</c:v>
                </c:pt>
                <c:pt idx="50">
                  <c:v>2303.1999999999998</c:v>
                </c:pt>
                <c:pt idx="51">
                  <c:v>2326.9</c:v>
                </c:pt>
                <c:pt idx="52">
                  <c:v>2401.6999999999998</c:v>
                </c:pt>
                <c:pt idx="53">
                  <c:v>2263</c:v>
                </c:pt>
                <c:pt idx="54">
                  <c:v>2415.1</c:v>
                </c:pt>
                <c:pt idx="55">
                  <c:v>2446.1</c:v>
                </c:pt>
                <c:pt idx="56">
                  <c:v>2430.6999999999998</c:v>
                </c:pt>
                <c:pt idx="57">
                  <c:v>2602</c:v>
                </c:pt>
                <c:pt idx="58">
                  <c:v>2569.9</c:v>
                </c:pt>
                <c:pt idx="59">
                  <c:v>2897.1</c:v>
                </c:pt>
                <c:pt idx="60">
                  <c:v>2521.3000000000002</c:v>
                </c:pt>
                <c:pt idx="61">
                  <c:v>2323.9</c:v>
                </c:pt>
                <c:pt idx="62">
                  <c:v>2607.5</c:v>
                </c:pt>
                <c:pt idx="63">
                  <c:v>2535.8000000000002</c:v>
                </c:pt>
                <c:pt idx="64">
                  <c:v>2571.4</c:v>
                </c:pt>
                <c:pt idx="65">
                  <c:v>2504.9</c:v>
                </c:pt>
                <c:pt idx="66">
                  <c:v>2781.3</c:v>
                </c:pt>
                <c:pt idx="67">
                  <c:v>2800</c:v>
                </c:pt>
                <c:pt idx="68">
                  <c:v>2742.8</c:v>
                </c:pt>
                <c:pt idx="69">
                  <c:v>2730.2</c:v>
                </c:pt>
                <c:pt idx="70">
                  <c:v>2684.4</c:v>
                </c:pt>
                <c:pt idx="71">
                  <c:v>3021.1</c:v>
                </c:pt>
                <c:pt idx="72">
                  <c:v>2598.1999999999998</c:v>
                </c:pt>
                <c:pt idx="73">
                  <c:v>2391.3000000000002</c:v>
                </c:pt>
                <c:pt idx="74">
                  <c:v>2648.9</c:v>
                </c:pt>
                <c:pt idx="75">
                  <c:v>2598.9</c:v>
                </c:pt>
                <c:pt idx="76">
                  <c:v>2604.1</c:v>
                </c:pt>
                <c:pt idx="77">
                  <c:v>2519.5</c:v>
                </c:pt>
                <c:pt idx="78">
                  <c:v>2701.9</c:v>
                </c:pt>
                <c:pt idx="79">
                  <c:v>2739.6</c:v>
                </c:pt>
                <c:pt idx="80">
                  <c:v>2744.3</c:v>
                </c:pt>
                <c:pt idx="81">
                  <c:v>2814.4</c:v>
                </c:pt>
                <c:pt idx="82">
                  <c:v>2784.2</c:v>
                </c:pt>
                <c:pt idx="83">
                  <c:v>3046.6</c:v>
                </c:pt>
                <c:pt idx="84">
                  <c:v>2729.5</c:v>
                </c:pt>
                <c:pt idx="85">
                  <c:v>2556</c:v>
                </c:pt>
                <c:pt idx="86">
                  <c:v>2839.3</c:v>
                </c:pt>
                <c:pt idx="87">
                  <c:v>2737.4</c:v>
                </c:pt>
                <c:pt idx="88">
                  <c:v>2836.7</c:v>
                </c:pt>
                <c:pt idx="89">
                  <c:v>2784.8</c:v>
                </c:pt>
                <c:pt idx="90">
                  <c:v>2932.2</c:v>
                </c:pt>
                <c:pt idx="91">
                  <c:v>2962.7</c:v>
                </c:pt>
                <c:pt idx="92">
                  <c:v>2885.9</c:v>
                </c:pt>
                <c:pt idx="93">
                  <c:v>2966.7</c:v>
                </c:pt>
                <c:pt idx="94">
                  <c:v>2973.1</c:v>
                </c:pt>
                <c:pt idx="95">
                  <c:v>3177.5</c:v>
                </c:pt>
                <c:pt idx="96">
                  <c:v>2849.6</c:v>
                </c:pt>
                <c:pt idx="97">
                  <c:v>2607.6999999999998</c:v>
                </c:pt>
                <c:pt idx="98">
                  <c:v>2924</c:v>
                </c:pt>
                <c:pt idx="99">
                  <c:v>2853.5</c:v>
                </c:pt>
                <c:pt idx="100">
                  <c:v>2901.5</c:v>
                </c:pt>
                <c:pt idx="101">
                  <c:v>2813</c:v>
                </c:pt>
                <c:pt idx="102">
                  <c:v>2968.4</c:v>
                </c:pt>
                <c:pt idx="103">
                  <c:v>3065.1</c:v>
                </c:pt>
                <c:pt idx="104">
                  <c:v>2988.7</c:v>
                </c:pt>
                <c:pt idx="105">
                  <c:v>3175.4</c:v>
                </c:pt>
                <c:pt idx="106">
                  <c:v>3210.8</c:v>
                </c:pt>
                <c:pt idx="107">
                  <c:v>3536.8</c:v>
                </c:pt>
                <c:pt idx="108">
                  <c:v>3209.1</c:v>
                </c:pt>
                <c:pt idx="109">
                  <c:v>2879.9</c:v>
                </c:pt>
                <c:pt idx="110">
                  <c:v>3232</c:v>
                </c:pt>
                <c:pt idx="111">
                  <c:v>3182.1</c:v>
                </c:pt>
                <c:pt idx="112">
                  <c:v>3228.3</c:v>
                </c:pt>
                <c:pt idx="113">
                  <c:v>3067.5</c:v>
                </c:pt>
                <c:pt idx="114">
                  <c:v>3315.8</c:v>
                </c:pt>
                <c:pt idx="115">
                  <c:v>3350.7</c:v>
                </c:pt>
                <c:pt idx="116">
                  <c:v>3360.4</c:v>
                </c:pt>
                <c:pt idx="117">
                  <c:v>3401.6</c:v>
                </c:pt>
                <c:pt idx="118">
                  <c:v>3374.9</c:v>
                </c:pt>
                <c:pt idx="119">
                  <c:v>3692.7</c:v>
                </c:pt>
                <c:pt idx="120">
                  <c:v>3391.3</c:v>
                </c:pt>
                <c:pt idx="121">
                  <c:v>3027.5</c:v>
                </c:pt>
                <c:pt idx="122">
                  <c:v>3361.9</c:v>
                </c:pt>
                <c:pt idx="123">
                  <c:v>3266.5</c:v>
                </c:pt>
                <c:pt idx="124">
                  <c:v>3314</c:v>
                </c:pt>
                <c:pt idx="125">
                  <c:v>3257.5</c:v>
                </c:pt>
                <c:pt idx="126">
                  <c:v>3445.3</c:v>
                </c:pt>
                <c:pt idx="127">
                  <c:v>3421.1</c:v>
                </c:pt>
                <c:pt idx="128">
                  <c:v>3444.4</c:v>
                </c:pt>
                <c:pt idx="129">
                  <c:v>3525.8</c:v>
                </c:pt>
                <c:pt idx="130">
                  <c:v>3491.3</c:v>
                </c:pt>
                <c:pt idx="131">
                  <c:v>3819.9</c:v>
                </c:pt>
                <c:pt idx="132">
                  <c:v>3431.8</c:v>
                </c:pt>
                <c:pt idx="133">
                  <c:v>3186.9</c:v>
                </c:pt>
                <c:pt idx="134">
                  <c:v>3435.2</c:v>
                </c:pt>
                <c:pt idx="135">
                  <c:v>3451.7</c:v>
                </c:pt>
                <c:pt idx="136">
                  <c:v>3431</c:v>
                </c:pt>
              </c:numCache>
            </c:numRef>
          </c:val>
          <c:smooth val="0"/>
          <c:extLst>
            <c:ext xmlns:c15="http://schemas.microsoft.com/office/drawing/2012/chart" uri="{02D57815-91ED-43cb-92C2-25804820EDAC}">
              <c15:filteredSeriesTitle>
                <c15:tx>
                  <c:strRef>
                    <c:extLst>
                      <c:ext uri="{02D57815-91ED-43cb-92C2-25804820EDAC}">
                        <c15:formulaRef>
                          <c15:sqref>'6. Industry drivers'!$W$12</c15:sqref>
                        </c15:formulaRef>
                      </c:ext>
                    </c:extLst>
                    <c:strCache>
                      <c:ptCount val="1"/>
                      <c:pt idx="0">
                        <c:v>Hospitality</c:v>
                      </c:pt>
                    </c:strCache>
                  </c:strRef>
                </c15:tx>
              </c15:filteredSeriesTitle>
            </c:ext>
            <c:ext xmlns:c15="http://schemas.microsoft.com/office/drawing/2012/chart" uri="{02D57815-91ED-43cb-92C2-25804820EDAC}">
              <c15:filteredCategoryTitle>
                <c15:cat>
                  <c:numRef>
                    <c:extLst>
                      <c:ext uri="{02D57815-91ED-43cb-92C2-25804820EDAC}">
                        <c15:formulaRef>
                          <c15:sqref>'6. Industry drivers'!$U$13:$U$149</c15:sqref>
                        </c15:formulaRef>
                      </c:ext>
                    </c:extLst>
                    <c:numCache>
                      <c:formatCode>mmm\-yyyy</c:formatCode>
                      <c:ptCount val="137"/>
                      <c:pt idx="0">
                        <c:v>38353</c:v>
                      </c:pt>
                      <c:pt idx="1">
                        <c:v>38384</c:v>
                      </c:pt>
                      <c:pt idx="2">
                        <c:v>38412</c:v>
                      </c:pt>
                      <c:pt idx="3">
                        <c:v>38443</c:v>
                      </c:pt>
                      <c:pt idx="4">
                        <c:v>38473</c:v>
                      </c:pt>
                      <c:pt idx="5">
                        <c:v>38504</c:v>
                      </c:pt>
                      <c:pt idx="6">
                        <c:v>38534</c:v>
                      </c:pt>
                      <c:pt idx="7">
                        <c:v>38565</c:v>
                      </c:pt>
                      <c:pt idx="8">
                        <c:v>38596</c:v>
                      </c:pt>
                      <c:pt idx="9">
                        <c:v>38626</c:v>
                      </c:pt>
                      <c:pt idx="10">
                        <c:v>38657</c:v>
                      </c:pt>
                      <c:pt idx="11">
                        <c:v>38687</c:v>
                      </c:pt>
                      <c:pt idx="12">
                        <c:v>38718</c:v>
                      </c:pt>
                      <c:pt idx="13">
                        <c:v>38749</c:v>
                      </c:pt>
                      <c:pt idx="14">
                        <c:v>38777</c:v>
                      </c:pt>
                      <c:pt idx="15">
                        <c:v>38808</c:v>
                      </c:pt>
                      <c:pt idx="16">
                        <c:v>38838</c:v>
                      </c:pt>
                      <c:pt idx="17">
                        <c:v>38869</c:v>
                      </c:pt>
                      <c:pt idx="18">
                        <c:v>38899</c:v>
                      </c:pt>
                      <c:pt idx="19">
                        <c:v>38930</c:v>
                      </c:pt>
                      <c:pt idx="20">
                        <c:v>38961</c:v>
                      </c:pt>
                      <c:pt idx="21">
                        <c:v>38991</c:v>
                      </c:pt>
                      <c:pt idx="22">
                        <c:v>39022</c:v>
                      </c:pt>
                      <c:pt idx="23">
                        <c:v>39052</c:v>
                      </c:pt>
                      <c:pt idx="24">
                        <c:v>39083</c:v>
                      </c:pt>
                      <c:pt idx="25">
                        <c:v>39114</c:v>
                      </c:pt>
                      <c:pt idx="26">
                        <c:v>39142</c:v>
                      </c:pt>
                      <c:pt idx="27">
                        <c:v>39173</c:v>
                      </c:pt>
                      <c:pt idx="28">
                        <c:v>39203</c:v>
                      </c:pt>
                      <c:pt idx="29">
                        <c:v>39234</c:v>
                      </c:pt>
                      <c:pt idx="30">
                        <c:v>39264</c:v>
                      </c:pt>
                      <c:pt idx="31">
                        <c:v>39295</c:v>
                      </c:pt>
                      <c:pt idx="32">
                        <c:v>39326</c:v>
                      </c:pt>
                      <c:pt idx="33">
                        <c:v>39356</c:v>
                      </c:pt>
                      <c:pt idx="34">
                        <c:v>39387</c:v>
                      </c:pt>
                      <c:pt idx="35">
                        <c:v>39417</c:v>
                      </c:pt>
                      <c:pt idx="36">
                        <c:v>39448</c:v>
                      </c:pt>
                      <c:pt idx="37">
                        <c:v>39479</c:v>
                      </c:pt>
                      <c:pt idx="38">
                        <c:v>39508</c:v>
                      </c:pt>
                      <c:pt idx="39">
                        <c:v>39539</c:v>
                      </c:pt>
                      <c:pt idx="40">
                        <c:v>39569</c:v>
                      </c:pt>
                      <c:pt idx="41">
                        <c:v>39600</c:v>
                      </c:pt>
                      <c:pt idx="42">
                        <c:v>39630</c:v>
                      </c:pt>
                      <c:pt idx="43">
                        <c:v>39661</c:v>
                      </c:pt>
                      <c:pt idx="44">
                        <c:v>39692</c:v>
                      </c:pt>
                      <c:pt idx="45">
                        <c:v>39722</c:v>
                      </c:pt>
                      <c:pt idx="46">
                        <c:v>39753</c:v>
                      </c:pt>
                      <c:pt idx="47">
                        <c:v>39783</c:v>
                      </c:pt>
                      <c:pt idx="48">
                        <c:v>39814</c:v>
                      </c:pt>
                      <c:pt idx="49">
                        <c:v>39845</c:v>
                      </c:pt>
                      <c:pt idx="50">
                        <c:v>39873</c:v>
                      </c:pt>
                      <c:pt idx="51">
                        <c:v>39904</c:v>
                      </c:pt>
                      <c:pt idx="52">
                        <c:v>39934</c:v>
                      </c:pt>
                      <c:pt idx="53">
                        <c:v>39965</c:v>
                      </c:pt>
                      <c:pt idx="54">
                        <c:v>39995</c:v>
                      </c:pt>
                      <c:pt idx="55">
                        <c:v>40026</c:v>
                      </c:pt>
                      <c:pt idx="56">
                        <c:v>40057</c:v>
                      </c:pt>
                      <c:pt idx="57">
                        <c:v>40087</c:v>
                      </c:pt>
                      <c:pt idx="58">
                        <c:v>40118</c:v>
                      </c:pt>
                      <c:pt idx="59">
                        <c:v>40148</c:v>
                      </c:pt>
                      <c:pt idx="60">
                        <c:v>40179</c:v>
                      </c:pt>
                      <c:pt idx="61">
                        <c:v>40210</c:v>
                      </c:pt>
                      <c:pt idx="62">
                        <c:v>40238</c:v>
                      </c:pt>
                      <c:pt idx="63">
                        <c:v>40269</c:v>
                      </c:pt>
                      <c:pt idx="64">
                        <c:v>40299</c:v>
                      </c:pt>
                      <c:pt idx="65">
                        <c:v>40330</c:v>
                      </c:pt>
                      <c:pt idx="66">
                        <c:v>40360</c:v>
                      </c:pt>
                      <c:pt idx="67">
                        <c:v>40391</c:v>
                      </c:pt>
                      <c:pt idx="68">
                        <c:v>40422</c:v>
                      </c:pt>
                      <c:pt idx="69">
                        <c:v>40452</c:v>
                      </c:pt>
                      <c:pt idx="70">
                        <c:v>40483</c:v>
                      </c:pt>
                      <c:pt idx="71">
                        <c:v>40513</c:v>
                      </c:pt>
                      <c:pt idx="72">
                        <c:v>40544</c:v>
                      </c:pt>
                      <c:pt idx="73">
                        <c:v>40575</c:v>
                      </c:pt>
                      <c:pt idx="74">
                        <c:v>40603</c:v>
                      </c:pt>
                      <c:pt idx="75">
                        <c:v>40634</c:v>
                      </c:pt>
                      <c:pt idx="76">
                        <c:v>40664</c:v>
                      </c:pt>
                      <c:pt idx="77">
                        <c:v>40695</c:v>
                      </c:pt>
                      <c:pt idx="78">
                        <c:v>40725</c:v>
                      </c:pt>
                      <c:pt idx="79">
                        <c:v>40756</c:v>
                      </c:pt>
                      <c:pt idx="80">
                        <c:v>40787</c:v>
                      </c:pt>
                      <c:pt idx="81">
                        <c:v>40817</c:v>
                      </c:pt>
                      <c:pt idx="82">
                        <c:v>40848</c:v>
                      </c:pt>
                      <c:pt idx="83">
                        <c:v>40878</c:v>
                      </c:pt>
                      <c:pt idx="84">
                        <c:v>40909</c:v>
                      </c:pt>
                      <c:pt idx="85">
                        <c:v>40940</c:v>
                      </c:pt>
                      <c:pt idx="86">
                        <c:v>40969</c:v>
                      </c:pt>
                      <c:pt idx="87">
                        <c:v>41000</c:v>
                      </c:pt>
                      <c:pt idx="88">
                        <c:v>41030</c:v>
                      </c:pt>
                      <c:pt idx="89">
                        <c:v>41061</c:v>
                      </c:pt>
                      <c:pt idx="90">
                        <c:v>41091</c:v>
                      </c:pt>
                      <c:pt idx="91">
                        <c:v>41122</c:v>
                      </c:pt>
                      <c:pt idx="92">
                        <c:v>41153</c:v>
                      </c:pt>
                      <c:pt idx="93">
                        <c:v>41183</c:v>
                      </c:pt>
                      <c:pt idx="94">
                        <c:v>41214</c:v>
                      </c:pt>
                      <c:pt idx="95">
                        <c:v>41244</c:v>
                      </c:pt>
                      <c:pt idx="96">
                        <c:v>41275</c:v>
                      </c:pt>
                      <c:pt idx="97">
                        <c:v>41306</c:v>
                      </c:pt>
                      <c:pt idx="98">
                        <c:v>41334</c:v>
                      </c:pt>
                      <c:pt idx="99">
                        <c:v>41365</c:v>
                      </c:pt>
                      <c:pt idx="100">
                        <c:v>41395</c:v>
                      </c:pt>
                      <c:pt idx="101">
                        <c:v>41426</c:v>
                      </c:pt>
                      <c:pt idx="102">
                        <c:v>41456</c:v>
                      </c:pt>
                      <c:pt idx="103">
                        <c:v>41487</c:v>
                      </c:pt>
                      <c:pt idx="104">
                        <c:v>41518</c:v>
                      </c:pt>
                      <c:pt idx="105">
                        <c:v>41548</c:v>
                      </c:pt>
                      <c:pt idx="106">
                        <c:v>41579</c:v>
                      </c:pt>
                      <c:pt idx="107">
                        <c:v>41609</c:v>
                      </c:pt>
                      <c:pt idx="108">
                        <c:v>41640</c:v>
                      </c:pt>
                      <c:pt idx="109">
                        <c:v>41671</c:v>
                      </c:pt>
                      <c:pt idx="110">
                        <c:v>41699</c:v>
                      </c:pt>
                      <c:pt idx="111">
                        <c:v>41730</c:v>
                      </c:pt>
                      <c:pt idx="112">
                        <c:v>41760</c:v>
                      </c:pt>
                      <c:pt idx="113">
                        <c:v>41791</c:v>
                      </c:pt>
                      <c:pt idx="114">
                        <c:v>41821</c:v>
                      </c:pt>
                      <c:pt idx="115">
                        <c:v>41852</c:v>
                      </c:pt>
                      <c:pt idx="116">
                        <c:v>41883</c:v>
                      </c:pt>
                      <c:pt idx="117">
                        <c:v>41913</c:v>
                      </c:pt>
                      <c:pt idx="118">
                        <c:v>41944</c:v>
                      </c:pt>
                      <c:pt idx="119">
                        <c:v>41974</c:v>
                      </c:pt>
                      <c:pt idx="120">
                        <c:v>42005</c:v>
                      </c:pt>
                      <c:pt idx="121">
                        <c:v>42036</c:v>
                      </c:pt>
                      <c:pt idx="122">
                        <c:v>42064</c:v>
                      </c:pt>
                      <c:pt idx="123">
                        <c:v>42095</c:v>
                      </c:pt>
                      <c:pt idx="124">
                        <c:v>42125</c:v>
                      </c:pt>
                      <c:pt idx="125">
                        <c:v>42156</c:v>
                      </c:pt>
                      <c:pt idx="126">
                        <c:v>42186</c:v>
                      </c:pt>
                      <c:pt idx="127">
                        <c:v>42217</c:v>
                      </c:pt>
                      <c:pt idx="128">
                        <c:v>42248</c:v>
                      </c:pt>
                      <c:pt idx="129">
                        <c:v>42278</c:v>
                      </c:pt>
                      <c:pt idx="130">
                        <c:v>42309</c:v>
                      </c:pt>
                      <c:pt idx="131">
                        <c:v>42339</c:v>
                      </c:pt>
                      <c:pt idx="132">
                        <c:v>42370</c:v>
                      </c:pt>
                      <c:pt idx="133">
                        <c:v>42401</c:v>
                      </c:pt>
                      <c:pt idx="134">
                        <c:v>42430</c:v>
                      </c:pt>
                      <c:pt idx="135">
                        <c:v>42461</c:v>
                      </c:pt>
                      <c:pt idx="136">
                        <c:v>42491</c:v>
                      </c:pt>
                    </c:numCache>
                  </c:numRef>
                </c15:cat>
              </c15:filteredCategoryTitle>
            </c:ext>
          </c:extLst>
        </c:ser>
        <c:dLbls>
          <c:showLegendKey val="0"/>
          <c:showVal val="0"/>
          <c:showCatName val="0"/>
          <c:showSerName val="0"/>
          <c:showPercent val="0"/>
          <c:showBubbleSize val="0"/>
        </c:dLbls>
        <c:marker val="1"/>
        <c:smooth val="0"/>
        <c:axId val="125116184"/>
        <c:axId val="125115792"/>
      </c:lineChart>
      <c:catAx>
        <c:axId val="123853984"/>
        <c:scaling>
          <c:orientation val="minMax"/>
        </c:scaling>
        <c:delete val="0"/>
        <c:axPos val="b"/>
        <c:numFmt formatCode="mmm\-yyyy" sourceLinked="1"/>
        <c:majorTickMark val="out"/>
        <c:minorTickMark val="none"/>
        <c:tickLblPos val="nextTo"/>
        <c:crossAx val="123854376"/>
        <c:crosses val="autoZero"/>
        <c:auto val="1"/>
        <c:lblAlgn val="ctr"/>
        <c:lblOffset val="100"/>
        <c:tickLblSkip val="12"/>
        <c:noMultiLvlLbl val="1"/>
      </c:catAx>
      <c:valAx>
        <c:axId val="123854376"/>
        <c:scaling>
          <c:orientation val="minMax"/>
        </c:scaling>
        <c:delete val="0"/>
        <c:axPos val="l"/>
        <c:majorGridlines/>
        <c:title>
          <c:tx>
            <c:rich>
              <a:bodyPr rot="-5400000" vert="horz"/>
              <a:lstStyle/>
              <a:p>
                <a:pPr>
                  <a:defRPr/>
                </a:pPr>
                <a:r>
                  <a:rPr lang="en-US"/>
                  <a:t>Food retailing ($ Millions)</a:t>
                </a:r>
              </a:p>
            </c:rich>
          </c:tx>
          <c:layout/>
          <c:overlay val="0"/>
        </c:title>
        <c:numFmt formatCode="#,##0_ ;\-#,##0\ " sourceLinked="1"/>
        <c:majorTickMark val="out"/>
        <c:minorTickMark val="none"/>
        <c:tickLblPos val="nextTo"/>
        <c:crossAx val="123853984"/>
        <c:crosses val="autoZero"/>
        <c:crossBetween val="between"/>
      </c:valAx>
      <c:valAx>
        <c:axId val="125115792"/>
        <c:scaling>
          <c:orientation val="minMax"/>
        </c:scaling>
        <c:delete val="0"/>
        <c:axPos val="r"/>
        <c:title>
          <c:tx>
            <c:rich>
              <a:bodyPr rot="-5400000" vert="horz"/>
              <a:lstStyle/>
              <a:p>
                <a:pPr>
                  <a:defRPr/>
                </a:pPr>
                <a:r>
                  <a:rPr lang="en-US"/>
                  <a:t>Hospitality ($ Million)</a:t>
                </a:r>
              </a:p>
            </c:rich>
          </c:tx>
          <c:layout/>
          <c:overlay val="0"/>
        </c:title>
        <c:numFmt formatCode="#,##0_ ;\-#,##0\ " sourceLinked="1"/>
        <c:majorTickMark val="out"/>
        <c:minorTickMark val="none"/>
        <c:tickLblPos val="nextTo"/>
        <c:crossAx val="125116184"/>
        <c:crosses val="max"/>
        <c:crossBetween val="between"/>
      </c:valAx>
      <c:catAx>
        <c:axId val="125116184"/>
        <c:scaling>
          <c:orientation val="minMax"/>
        </c:scaling>
        <c:delete val="1"/>
        <c:axPos val="b"/>
        <c:numFmt formatCode="mmm\-yyyy" sourceLinked="1"/>
        <c:majorTickMark val="out"/>
        <c:minorTickMark val="none"/>
        <c:tickLblPos val="nextTo"/>
        <c:crossAx val="125115792"/>
        <c:crosses val="autoZero"/>
        <c:auto val="1"/>
        <c:lblAlgn val="ctr"/>
        <c:lblOffset val="100"/>
        <c:noMultiLvlLbl val="1"/>
      </c:catAx>
    </c:plotArea>
    <c:legend>
      <c:legendPos val="b"/>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pieChart>
        <c:varyColors val="1"/>
        <c:ser>
          <c:idx val="0"/>
          <c:order val="0"/>
          <c:dPt>
            <c:idx val="2"/>
            <c:bubble3D val="0"/>
            <c:spPr>
              <a:solidFill>
                <a:srgbClr val="9999FF"/>
              </a:solidFill>
            </c:spPr>
          </c:dPt>
          <c:dPt>
            <c:idx val="7"/>
            <c:bubble3D val="0"/>
            <c:spPr>
              <a:solidFill>
                <a:srgbClr val="CC66FF"/>
              </a:solidFill>
            </c:spPr>
          </c:dPt>
          <c:dPt>
            <c:idx val="13"/>
            <c:bubble3D val="0"/>
            <c:spPr>
              <a:solidFill>
                <a:srgbClr val="996633"/>
              </a:solidFill>
            </c:spPr>
          </c:dPt>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15:layout/>
              </c:ext>
            </c:extLst>
          </c:dLbls>
          <c:val>
            <c:numRef>
              <c:f>'Grouped Types'!$D$39:$D$53</c:f>
              <c:numCache>
                <c:formatCode>0.0%</c:formatCode>
                <c:ptCount val="15"/>
                <c:pt idx="0">
                  <c:v>1.4355773517610301E-2</c:v>
                </c:pt>
                <c:pt idx="1">
                  <c:v>6.1346411056620601E-2</c:v>
                </c:pt>
                <c:pt idx="2">
                  <c:v>0.48238519839500699</c:v>
                </c:pt>
                <c:pt idx="3">
                  <c:v>6.0633080695497096E-3</c:v>
                </c:pt>
                <c:pt idx="4">
                  <c:v>2.7730717788675901E-2</c:v>
                </c:pt>
                <c:pt idx="5">
                  <c:v>2.72848863129737E-2</c:v>
                </c:pt>
                <c:pt idx="6">
                  <c:v>1.20749778787962E-2</c:v>
                </c:pt>
                <c:pt idx="7">
                  <c:v>2.7932478948540701E-2</c:v>
                </c:pt>
                <c:pt idx="8">
                  <c:v>0.107365465958453</c:v>
                </c:pt>
                <c:pt idx="9">
                  <c:v>9.7472712997511805E-3</c:v>
                </c:pt>
                <c:pt idx="10">
                  <c:v>2.37135107740215E-2</c:v>
                </c:pt>
                <c:pt idx="11">
                  <c:v>2.8000000000000001E-2</c:v>
                </c:pt>
                <c:pt idx="12">
                  <c:v>0.11</c:v>
                </c:pt>
                <c:pt idx="13">
                  <c:v>0.01</c:v>
                </c:pt>
                <c:pt idx="14">
                  <c:v>5.1999999999999998E-2</c:v>
                </c:pt>
              </c:numCache>
            </c:numRef>
          </c:val>
          <c:extLst>
            <c:ext xmlns:c15="http://schemas.microsoft.com/office/drawing/2012/chart" uri="{02D57815-91ED-43cb-92C2-25804820EDAC}">
              <c15:filteredCategoryTitle>
                <c15:cat>
                  <c:strRef>
                    <c:extLst>
                      <c:ext uri="{02D57815-91ED-43cb-92C2-25804820EDAC}">
                        <c15:formulaRef>
                          <c15:sqref>'Grouped Types'!$C$39:$C$53</c15:sqref>
                        </c15:formulaRef>
                      </c:ext>
                    </c:extLst>
                    <c:strCache>
                      <c:ptCount val="15"/>
                      <c:pt idx="0">
                        <c:v>IRH</c:v>
                      </c:pt>
                      <c:pt idx="1">
                        <c:v>IRV</c:v>
                      </c:pt>
                      <c:pt idx="2">
                        <c:v>IRV-4</c:v>
                      </c:pt>
                      <c:pt idx="3">
                        <c:v>IFH</c:v>
                      </c:pt>
                      <c:pt idx="4">
                        <c:v>IFH-5</c:v>
                      </c:pt>
                      <c:pt idx="5">
                        <c:v>IFV</c:v>
                      </c:pt>
                      <c:pt idx="6">
                        <c:v>RRH</c:v>
                      </c:pt>
                      <c:pt idx="7">
                        <c:v>RRV</c:v>
                      </c:pt>
                      <c:pt idx="8">
                        <c:v>RRV-2</c:v>
                      </c:pt>
                      <c:pt idx="9">
                        <c:v>RFH</c:v>
                      </c:pt>
                      <c:pt idx="10">
                        <c:v>RFV</c:v>
                      </c:pt>
                      <c:pt idx="11">
                        <c:v>SRH</c:v>
                      </c:pt>
                      <c:pt idx="12">
                        <c:v>SRV</c:v>
                      </c:pt>
                      <c:pt idx="13">
                        <c:v>SFH</c:v>
                      </c:pt>
                      <c:pt idx="14">
                        <c:v>SFV</c:v>
                      </c:pt>
                    </c:strCache>
                  </c:strRef>
                </c15:cat>
              </c15:filteredCategoryTitle>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spPr>
            <a:solidFill>
              <a:schemeClr val="accent1"/>
            </a:solidFill>
            <a:ln>
              <a:noFill/>
            </a:ln>
            <a:effectLst/>
          </c:spPr>
          <c:val>
            <c:numRef>
              <c:f>Sheet1!$AE$3:$AV$3</c:f>
              <c:numCache>
                <c:formatCode>#,##0</c:formatCode>
                <c:ptCount val="18"/>
                <c:pt idx="0">
                  <c:v>1083.1202414881359</c:v>
                </c:pt>
                <c:pt idx="1">
                  <c:v>1110.1982475253401</c:v>
                </c:pt>
                <c:pt idx="2">
                  <c:v>1137.9532037134729</c:v>
                </c:pt>
                <c:pt idx="3">
                  <c:v>1166.4020338063101</c:v>
                </c:pt>
                <c:pt idx="4">
                  <c:v>1195.5620846514671</c:v>
                </c:pt>
                <c:pt idx="5">
                  <c:v>1225.451136767754</c:v>
                </c:pt>
                <c:pt idx="6">
                  <c:v>1256.087415186948</c:v>
                </c:pt>
                <c:pt idx="7">
                  <c:v>1287.489600566621</c:v>
                </c:pt>
                <c:pt idx="8">
                  <c:v>1319.676840580787</c:v>
                </c:pt>
                <c:pt idx="9">
                  <c:v>1352.668761595306</c:v>
                </c:pt>
                <c:pt idx="10">
                  <c:v>1386.48548063519</c:v>
                </c:pt>
                <c:pt idx="11">
                  <c:v>1421.147617651068</c:v>
                </c:pt>
                <c:pt idx="12">
                  <c:v>1456.6763080923449</c:v>
                </c:pt>
                <c:pt idx="13">
                  <c:v>1493.0932157946529</c:v>
                </c:pt>
                <c:pt idx="14">
                  <c:v>1530.4205461895201</c:v>
                </c:pt>
                <c:pt idx="15">
                  <c:v>1568.6810598442571</c:v>
                </c:pt>
                <c:pt idx="16">
                  <c:v>1607.898086340364</c:v>
                </c:pt>
                <c:pt idx="17">
                  <c:v>1648.095538498872</c:v>
                </c:pt>
              </c:numCache>
            </c:numRef>
          </c:val>
          <c:extLst>
            <c:ext xmlns:c15="http://schemas.microsoft.com/office/drawing/2012/chart" uri="{02D57815-91ED-43cb-92C2-25804820EDAC}">
              <c15:filteredSeriesTitle>
                <c15:tx>
                  <c:strRef>
                    <c:extLst>
                      <c:ext uri="{02D57815-91ED-43cb-92C2-25804820EDAC}">
                        <c15:formulaRef>
                          <c15:sqref>Sheet1!$B$3</c15:sqref>
                        </c15:formulaRef>
                      </c:ext>
                    </c:extLst>
                    <c:strCache>
                      <c:ptCount val="1"/>
                      <c:pt idx="0">
                        <c:v>IRH</c:v>
                      </c:pt>
                    </c:strCache>
                  </c:strRef>
                </c15:tx>
              </c15:filteredSeriesTitle>
            </c:ext>
            <c:ext xmlns:c15="http://schemas.microsoft.com/office/drawing/2012/chart" uri="{02D57815-91ED-43cb-92C2-25804820EDAC}">
              <c15:filteredCategoryTitle>
                <c15:cat>
                  <c:numRef>
                    <c:extLst>
                      <c:ext uri="{02D57815-91ED-43cb-92C2-25804820EDAC}">
                        <c15:formulaRef>
                          <c15:sqref>Sheet1!$AE$2:$AV$2</c15:sqref>
                        </c15:formulaRef>
                      </c:ext>
                    </c:extLst>
                    <c:numCache>
                      <c:formatCode>General</c:formatCode>
                      <c:ptCount val="1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numCache>
                  </c:numRef>
                </c15:cat>
              </c15:filteredCategoryTitle>
            </c:ext>
          </c:extLst>
        </c:ser>
        <c:ser>
          <c:idx val="1"/>
          <c:order val="1"/>
          <c:spPr>
            <a:solidFill>
              <a:schemeClr val="accent2"/>
            </a:solidFill>
            <a:ln>
              <a:noFill/>
            </a:ln>
            <a:effectLst/>
          </c:spPr>
          <c:val>
            <c:numRef>
              <c:f>Sheet1!$AE$4:$AV$4</c:f>
              <c:numCache>
                <c:formatCode>#,##0</c:formatCode>
                <c:ptCount val="18"/>
                <c:pt idx="0">
                  <c:v>4628.4889822598616</c:v>
                </c:pt>
                <c:pt idx="1">
                  <c:v>4744.2012068163576</c:v>
                </c:pt>
                <c:pt idx="2">
                  <c:v>4862.8062369867703</c:v>
                </c:pt>
                <c:pt idx="3">
                  <c:v>4984.3763929114339</c:v>
                </c:pt>
                <c:pt idx="4">
                  <c:v>5108.9858027342134</c:v>
                </c:pt>
                <c:pt idx="5">
                  <c:v>5236.7104478025767</c:v>
                </c:pt>
                <c:pt idx="6">
                  <c:v>5367.6282089976403</c:v>
                </c:pt>
                <c:pt idx="7">
                  <c:v>5501.818914222581</c:v>
                </c:pt>
                <c:pt idx="8">
                  <c:v>5639.3643870781416</c:v>
                </c:pt>
                <c:pt idx="9">
                  <c:v>5780.3484967550976</c:v>
                </c:pt>
                <c:pt idx="10">
                  <c:v>5924.8572091739798</c:v>
                </c:pt>
                <c:pt idx="11">
                  <c:v>6072.9786394033254</c:v>
                </c:pt>
                <c:pt idx="12">
                  <c:v>6224.8031053884069</c:v>
                </c:pt>
                <c:pt idx="13">
                  <c:v>6380.4231830231156</c:v>
                </c:pt>
                <c:pt idx="14">
                  <c:v>6539.9337625986864</c:v>
                </c:pt>
                <c:pt idx="15">
                  <c:v>6703.4321066636603</c:v>
                </c:pt>
                <c:pt idx="16">
                  <c:v>6871.0179093302486</c:v>
                </c:pt>
                <c:pt idx="17">
                  <c:v>7042.7933570635068</c:v>
                </c:pt>
              </c:numCache>
            </c:numRef>
          </c:val>
          <c:extLst>
            <c:ext xmlns:c15="http://schemas.microsoft.com/office/drawing/2012/chart" uri="{02D57815-91ED-43cb-92C2-25804820EDAC}">
              <c15:filteredSeriesTitle>
                <c15:tx>
                  <c:strRef>
                    <c:extLst>
                      <c:ext uri="{02D57815-91ED-43cb-92C2-25804820EDAC}">
                        <c15:formulaRef>
                          <c15:sqref>Sheet1!$B$4</c15:sqref>
                        </c15:formulaRef>
                      </c:ext>
                    </c:extLst>
                    <c:strCache>
                      <c:ptCount val="1"/>
                      <c:pt idx="0">
                        <c:v>IRV</c:v>
                      </c:pt>
                    </c:strCache>
                  </c:strRef>
                </c15:tx>
              </c15:filteredSeriesTitle>
            </c:ext>
            <c:ext xmlns:c15="http://schemas.microsoft.com/office/drawing/2012/chart" uri="{02D57815-91ED-43cb-92C2-25804820EDAC}">
              <c15:filteredCategoryTitle>
                <c15:cat>
                  <c:numRef>
                    <c:extLst>
                      <c:ext uri="{02D57815-91ED-43cb-92C2-25804820EDAC}">
                        <c15:formulaRef>
                          <c15:sqref>Sheet1!$AE$2:$AV$2</c15:sqref>
                        </c15:formulaRef>
                      </c:ext>
                    </c:extLst>
                    <c:numCache>
                      <c:formatCode>General</c:formatCode>
                      <c:ptCount val="1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numCache>
                  </c:numRef>
                </c15:cat>
              </c15:filteredCategoryTitle>
            </c:ext>
          </c:extLst>
        </c:ser>
        <c:ser>
          <c:idx val="2"/>
          <c:order val="2"/>
          <c:spPr>
            <a:solidFill>
              <a:schemeClr val="accent3"/>
            </a:solidFill>
            <a:ln>
              <a:noFill/>
            </a:ln>
            <a:effectLst/>
          </c:spPr>
          <c:val>
            <c:numRef>
              <c:f>Sheet1!$AE$5:$AV$5</c:f>
              <c:numCache>
                <c:formatCode>#,##0</c:formatCode>
                <c:ptCount val="18"/>
                <c:pt idx="0">
                  <c:v>36224.827352839253</c:v>
                </c:pt>
                <c:pt idx="1">
                  <c:v>37130.448036660237</c:v>
                </c:pt>
                <c:pt idx="2">
                  <c:v>38058.709237576753</c:v>
                </c:pt>
                <c:pt idx="3">
                  <c:v>39010.176968516163</c:v>
                </c:pt>
                <c:pt idx="4">
                  <c:v>39985.431392729057</c:v>
                </c:pt>
                <c:pt idx="5">
                  <c:v>40985.067177547273</c:v>
                </c:pt>
                <c:pt idx="6">
                  <c:v>42009.693856985963</c:v>
                </c:pt>
                <c:pt idx="7">
                  <c:v>43059.936203410609</c:v>
                </c:pt>
                <c:pt idx="8">
                  <c:v>44136.43460849586</c:v>
                </c:pt>
                <c:pt idx="9">
                  <c:v>45239.845473708257</c:v>
                </c:pt>
                <c:pt idx="10">
                  <c:v>46370.84161055096</c:v>
                </c:pt>
                <c:pt idx="11">
                  <c:v>47530.112650814728</c:v>
                </c:pt>
                <c:pt idx="12">
                  <c:v>48718.365467085103</c:v>
                </c:pt>
                <c:pt idx="13">
                  <c:v>49936.324603762223</c:v>
                </c:pt>
                <c:pt idx="14">
                  <c:v>51184.732718856263</c:v>
                </c:pt>
                <c:pt idx="15">
                  <c:v>52464.351036827662</c:v>
                </c:pt>
                <c:pt idx="16">
                  <c:v>53775.95981274834</c:v>
                </c:pt>
                <c:pt idx="17">
                  <c:v>55120.358808067052</c:v>
                </c:pt>
              </c:numCache>
            </c:numRef>
          </c:val>
          <c:extLst>
            <c:ext xmlns:c15="http://schemas.microsoft.com/office/drawing/2012/chart" uri="{02D57815-91ED-43cb-92C2-25804820EDAC}">
              <c15:filteredSeriesTitle>
                <c15:tx>
                  <c:strRef>
                    <c:extLst>
                      <c:ext uri="{02D57815-91ED-43cb-92C2-25804820EDAC}">
                        <c15:formulaRef>
                          <c15:sqref>Sheet1!$B$5</c15:sqref>
                        </c15:formulaRef>
                      </c:ext>
                    </c:extLst>
                    <c:strCache>
                      <c:ptCount val="1"/>
                      <c:pt idx="0">
                        <c:v>IRV-4</c:v>
                      </c:pt>
                    </c:strCache>
                  </c:strRef>
                </c15:tx>
              </c15:filteredSeriesTitle>
            </c:ext>
            <c:ext xmlns:c15="http://schemas.microsoft.com/office/drawing/2012/chart" uri="{02D57815-91ED-43cb-92C2-25804820EDAC}">
              <c15:filteredCategoryTitle>
                <c15:cat>
                  <c:numRef>
                    <c:extLst>
                      <c:ext uri="{02D57815-91ED-43cb-92C2-25804820EDAC}">
                        <c15:formulaRef>
                          <c15:sqref>Sheet1!$AE$2:$AV$2</c15:sqref>
                        </c15:formulaRef>
                      </c:ext>
                    </c:extLst>
                    <c:numCache>
                      <c:formatCode>General</c:formatCode>
                      <c:ptCount val="1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numCache>
                  </c:numRef>
                </c15:cat>
              </c15:filteredCategoryTitle>
            </c:ext>
          </c:extLst>
        </c:ser>
        <c:ser>
          <c:idx val="3"/>
          <c:order val="3"/>
          <c:spPr>
            <a:solidFill>
              <a:schemeClr val="accent4"/>
            </a:solidFill>
            <a:ln>
              <a:noFill/>
            </a:ln>
            <a:effectLst/>
          </c:spPr>
          <c:val>
            <c:numRef>
              <c:f>Sheet1!$AE$6:$AV$6</c:f>
              <c:numCache>
                <c:formatCode>#,##0</c:formatCode>
                <c:ptCount val="18"/>
                <c:pt idx="0">
                  <c:v>457.46693429312592</c:v>
                </c:pt>
                <c:pt idx="1">
                  <c:v>468.90360765045398</c:v>
                </c:pt>
                <c:pt idx="2">
                  <c:v>480.62619784171522</c:v>
                </c:pt>
                <c:pt idx="3">
                  <c:v>492.64185278775818</c:v>
                </c:pt>
                <c:pt idx="4">
                  <c:v>504.95789910745208</c:v>
                </c:pt>
                <c:pt idx="5">
                  <c:v>517.58184658513835</c:v>
                </c:pt>
                <c:pt idx="6">
                  <c:v>530.52139274976673</c:v>
                </c:pt>
                <c:pt idx="7">
                  <c:v>543.78442756851098</c:v>
                </c:pt>
                <c:pt idx="8">
                  <c:v>557.37903825772355</c:v>
                </c:pt>
                <c:pt idx="9">
                  <c:v>571.31351421416662</c:v>
                </c:pt>
                <c:pt idx="10">
                  <c:v>585.59635206952066</c:v>
                </c:pt>
                <c:pt idx="11">
                  <c:v>600.23626087125797</c:v>
                </c:pt>
                <c:pt idx="12">
                  <c:v>615.2421673930387</c:v>
                </c:pt>
                <c:pt idx="13">
                  <c:v>630.62322157786605</c:v>
                </c:pt>
                <c:pt idx="14">
                  <c:v>646.38880211731305</c:v>
                </c:pt>
                <c:pt idx="15">
                  <c:v>662.54852217024541</c:v>
                </c:pt>
                <c:pt idx="16">
                  <c:v>679.11223522450143</c:v>
                </c:pt>
                <c:pt idx="17">
                  <c:v>696.09004110511398</c:v>
                </c:pt>
              </c:numCache>
            </c:numRef>
          </c:val>
          <c:extLst>
            <c:ext xmlns:c15="http://schemas.microsoft.com/office/drawing/2012/chart" uri="{02D57815-91ED-43cb-92C2-25804820EDAC}">
              <c15:filteredSeriesTitle>
                <c15:tx>
                  <c:strRef>
                    <c:extLst>
                      <c:ext uri="{02D57815-91ED-43cb-92C2-25804820EDAC}">
                        <c15:formulaRef>
                          <c15:sqref>Sheet1!$B$6</c15:sqref>
                        </c15:formulaRef>
                      </c:ext>
                    </c:extLst>
                    <c:strCache>
                      <c:ptCount val="1"/>
                      <c:pt idx="0">
                        <c:v>IFH</c:v>
                      </c:pt>
                    </c:strCache>
                  </c:strRef>
                </c15:tx>
              </c15:filteredSeriesTitle>
            </c:ext>
            <c:ext xmlns:c15="http://schemas.microsoft.com/office/drawing/2012/chart" uri="{02D57815-91ED-43cb-92C2-25804820EDAC}">
              <c15:filteredCategoryTitle>
                <c15:cat>
                  <c:numRef>
                    <c:extLst>
                      <c:ext uri="{02D57815-91ED-43cb-92C2-25804820EDAC}">
                        <c15:formulaRef>
                          <c15:sqref>Sheet1!$AE$2:$AV$2</c15:sqref>
                        </c15:formulaRef>
                      </c:ext>
                    </c:extLst>
                    <c:numCache>
                      <c:formatCode>General</c:formatCode>
                      <c:ptCount val="1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numCache>
                  </c:numRef>
                </c15:cat>
              </c15:filteredCategoryTitle>
            </c:ext>
          </c:extLst>
        </c:ser>
        <c:ser>
          <c:idx val="4"/>
          <c:order val="4"/>
          <c:spPr>
            <a:solidFill>
              <a:schemeClr val="accent5"/>
            </a:solidFill>
            <a:ln>
              <a:noFill/>
            </a:ln>
            <a:effectLst/>
          </c:spPr>
          <c:val>
            <c:numRef>
              <c:f>Sheet1!$AE$7:$AV$7</c:f>
              <c:numCache>
                <c:formatCode>#,##0</c:formatCode>
                <c:ptCount val="18"/>
                <c:pt idx="0">
                  <c:v>2092.2384788994441</c:v>
                </c:pt>
                <c:pt idx="1">
                  <c:v>2144.54444087193</c:v>
                </c:pt>
                <c:pt idx="2">
                  <c:v>2198.158051893728</c:v>
                </c:pt>
                <c:pt idx="3">
                  <c:v>2253.11200319107</c:v>
                </c:pt>
                <c:pt idx="4">
                  <c:v>2309.4398032708468</c:v>
                </c:pt>
                <c:pt idx="5">
                  <c:v>2367.1757983526181</c:v>
                </c:pt>
                <c:pt idx="6">
                  <c:v>2426.3551933114318</c:v>
                </c:pt>
                <c:pt idx="7">
                  <c:v>2487.0140731442179</c:v>
                </c:pt>
                <c:pt idx="8">
                  <c:v>2549.189424972823</c:v>
                </c:pt>
                <c:pt idx="9">
                  <c:v>2612.9191605971432</c:v>
                </c:pt>
                <c:pt idx="10">
                  <c:v>2678.2421396120722</c:v>
                </c:pt>
                <c:pt idx="11">
                  <c:v>2745.1981931023738</c:v>
                </c:pt>
                <c:pt idx="12">
                  <c:v>2813.828147929933</c:v>
                </c:pt>
                <c:pt idx="13">
                  <c:v>2884.1738516281812</c:v>
                </c:pt>
                <c:pt idx="14">
                  <c:v>2956.2781979188849</c:v>
                </c:pt>
                <c:pt idx="15">
                  <c:v>3030.1851528668572</c:v>
                </c:pt>
                <c:pt idx="16">
                  <c:v>3105.939781688528</c:v>
                </c:pt>
                <c:pt idx="17">
                  <c:v>3183.588276230741</c:v>
                </c:pt>
              </c:numCache>
            </c:numRef>
          </c:val>
          <c:extLst>
            <c:ext xmlns:c15="http://schemas.microsoft.com/office/drawing/2012/chart" uri="{02D57815-91ED-43cb-92C2-25804820EDAC}">
              <c15:filteredSeriesTitle>
                <c15:tx>
                  <c:strRef>
                    <c:extLst>
                      <c:ext uri="{02D57815-91ED-43cb-92C2-25804820EDAC}">
                        <c15:formulaRef>
                          <c15:sqref>Sheet1!$B$7</c15:sqref>
                        </c15:formulaRef>
                      </c:ext>
                    </c:extLst>
                    <c:strCache>
                      <c:ptCount val="1"/>
                      <c:pt idx="0">
                        <c:v>IFH-5</c:v>
                      </c:pt>
                    </c:strCache>
                  </c:strRef>
                </c15:tx>
              </c15:filteredSeriesTitle>
            </c:ext>
            <c:ext xmlns:c15="http://schemas.microsoft.com/office/drawing/2012/chart" uri="{02D57815-91ED-43cb-92C2-25804820EDAC}">
              <c15:filteredCategoryTitle>
                <c15:cat>
                  <c:numRef>
                    <c:extLst>
                      <c:ext uri="{02D57815-91ED-43cb-92C2-25804820EDAC}">
                        <c15:formulaRef>
                          <c15:sqref>Sheet1!$AE$2:$AV$2</c15:sqref>
                        </c15:formulaRef>
                      </c:ext>
                    </c:extLst>
                    <c:numCache>
                      <c:formatCode>General</c:formatCode>
                      <c:ptCount val="1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numCache>
                  </c:numRef>
                </c15:cat>
              </c15:filteredCategoryTitle>
            </c:ext>
          </c:extLst>
        </c:ser>
        <c:ser>
          <c:idx val="5"/>
          <c:order val="5"/>
          <c:spPr>
            <a:solidFill>
              <a:schemeClr val="accent6"/>
            </a:solidFill>
            <a:ln>
              <a:noFill/>
            </a:ln>
            <a:effectLst/>
          </c:spPr>
          <c:val>
            <c:numRef>
              <c:f>Sheet1!$AE$8:$AV$8</c:f>
              <c:numCache>
                <c:formatCode>#,##0</c:formatCode>
                <c:ptCount val="18"/>
                <c:pt idx="0">
                  <c:v>2058.6012043190672</c:v>
                </c:pt>
                <c:pt idx="1">
                  <c:v>2110.0662344270431</c:v>
                </c:pt>
                <c:pt idx="2">
                  <c:v>2162.8178902877198</c:v>
                </c:pt>
                <c:pt idx="3">
                  <c:v>2216.8883375449118</c:v>
                </c:pt>
                <c:pt idx="4">
                  <c:v>2272.3105459835342</c:v>
                </c:pt>
                <c:pt idx="5">
                  <c:v>2329.118309633122</c:v>
                </c:pt>
                <c:pt idx="6">
                  <c:v>2387.34626737395</c:v>
                </c:pt>
                <c:pt idx="7">
                  <c:v>2447.0299240582999</c:v>
                </c:pt>
                <c:pt idx="8">
                  <c:v>2508.205672159756</c:v>
                </c:pt>
                <c:pt idx="9">
                  <c:v>2570.9108139637501</c:v>
                </c:pt>
                <c:pt idx="10">
                  <c:v>2635.1835843128438</c:v>
                </c:pt>
                <c:pt idx="11">
                  <c:v>2701.0631739206651</c:v>
                </c:pt>
                <c:pt idx="12">
                  <c:v>2768.5897532686809</c:v>
                </c:pt>
                <c:pt idx="13">
                  <c:v>2837.8044971003978</c:v>
                </c:pt>
                <c:pt idx="14">
                  <c:v>2908.749609527908</c:v>
                </c:pt>
                <c:pt idx="15">
                  <c:v>2981.468349766104</c:v>
                </c:pt>
                <c:pt idx="16">
                  <c:v>3056.0050585102572</c:v>
                </c:pt>
                <c:pt idx="17">
                  <c:v>3132.4051849730131</c:v>
                </c:pt>
              </c:numCache>
            </c:numRef>
          </c:val>
          <c:extLst>
            <c:ext xmlns:c15="http://schemas.microsoft.com/office/drawing/2012/chart" uri="{02D57815-91ED-43cb-92C2-25804820EDAC}">
              <c15:filteredSeriesTitle>
                <c15:tx>
                  <c:strRef>
                    <c:extLst>
                      <c:ext uri="{02D57815-91ED-43cb-92C2-25804820EDAC}">
                        <c15:formulaRef>
                          <c15:sqref>Sheet1!$B$8</c15:sqref>
                        </c15:formulaRef>
                      </c:ext>
                    </c:extLst>
                    <c:strCache>
                      <c:ptCount val="1"/>
                      <c:pt idx="0">
                        <c:v>IFV</c:v>
                      </c:pt>
                    </c:strCache>
                  </c:strRef>
                </c15:tx>
              </c15:filteredSeriesTitle>
            </c:ext>
            <c:ext xmlns:c15="http://schemas.microsoft.com/office/drawing/2012/chart" uri="{02D57815-91ED-43cb-92C2-25804820EDAC}">
              <c15:filteredCategoryTitle>
                <c15:cat>
                  <c:numRef>
                    <c:extLst>
                      <c:ext uri="{02D57815-91ED-43cb-92C2-25804820EDAC}">
                        <c15:formulaRef>
                          <c15:sqref>Sheet1!$AE$2:$AV$2</c15:sqref>
                        </c15:formulaRef>
                      </c:ext>
                    </c:extLst>
                    <c:numCache>
                      <c:formatCode>General</c:formatCode>
                      <c:ptCount val="1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numCache>
                  </c:numRef>
                </c15:cat>
              </c15:filteredCategoryTitle>
            </c:ext>
          </c:extLst>
        </c:ser>
        <c:ser>
          <c:idx val="6"/>
          <c:order val="6"/>
          <c:spPr>
            <a:solidFill>
              <a:schemeClr val="accent1">
                <a:lumMod val="60000"/>
              </a:schemeClr>
            </a:solidFill>
            <a:ln>
              <a:noFill/>
            </a:ln>
            <a:effectLst/>
          </c:spPr>
          <c:val>
            <c:numRef>
              <c:f>Sheet1!$AE$9:$AV$9</c:f>
              <c:numCache>
                <c:formatCode>#,##0</c:formatCode>
                <c:ptCount val="18"/>
                <c:pt idx="0">
                  <c:v>922.41394366302654</c:v>
                </c:pt>
                <c:pt idx="1">
                  <c:v>945.47429225460178</c:v>
                </c:pt>
                <c:pt idx="2">
                  <c:v>969.11114956096685</c:v>
                </c:pt>
                <c:pt idx="3">
                  <c:v>993.33892829999036</c:v>
                </c:pt>
                <c:pt idx="4">
                  <c:v>1018.172401507491</c:v>
                </c:pt>
                <c:pt idx="5">
                  <c:v>1043.6267115451781</c:v>
                </c:pt>
                <c:pt idx="6">
                  <c:v>1069.717379333807</c:v>
                </c:pt>
                <c:pt idx="7">
                  <c:v>1096.4603138171519</c:v>
                </c:pt>
                <c:pt idx="8">
                  <c:v>1123.8718216625809</c:v>
                </c:pt>
                <c:pt idx="9">
                  <c:v>1151.9686172041461</c:v>
                </c:pt>
                <c:pt idx="10">
                  <c:v>1180.76783263425</c:v>
                </c:pt>
                <c:pt idx="11">
                  <c:v>1210.287028450105</c:v>
                </c:pt>
                <c:pt idx="12">
                  <c:v>1240.544204161358</c:v>
                </c:pt>
                <c:pt idx="13">
                  <c:v>1271.5578092653921</c:v>
                </c:pt>
                <c:pt idx="14">
                  <c:v>1303.346754497026</c:v>
                </c:pt>
                <c:pt idx="15">
                  <c:v>1335.9304233594521</c:v>
                </c:pt>
                <c:pt idx="16">
                  <c:v>1369.3286839434379</c:v>
                </c:pt>
                <c:pt idx="17">
                  <c:v>1403.5619010420239</c:v>
                </c:pt>
              </c:numCache>
            </c:numRef>
          </c:val>
          <c:extLst>
            <c:ext xmlns:c15="http://schemas.microsoft.com/office/drawing/2012/chart" uri="{02D57815-91ED-43cb-92C2-25804820EDAC}">
              <c15:filteredSeriesTitle>
                <c15:tx>
                  <c:strRef>
                    <c:extLst>
                      <c:ext uri="{02D57815-91ED-43cb-92C2-25804820EDAC}">
                        <c15:formulaRef>
                          <c15:sqref>Sheet1!$B$9</c15:sqref>
                        </c15:formulaRef>
                      </c:ext>
                    </c:extLst>
                    <c:strCache>
                      <c:ptCount val="1"/>
                      <c:pt idx="0">
                        <c:v>RRH</c:v>
                      </c:pt>
                    </c:strCache>
                  </c:strRef>
                </c15:tx>
              </c15:filteredSeriesTitle>
            </c:ext>
            <c:ext xmlns:c15="http://schemas.microsoft.com/office/drawing/2012/chart" uri="{02D57815-91ED-43cb-92C2-25804820EDAC}">
              <c15:filteredCategoryTitle>
                <c15:cat>
                  <c:numRef>
                    <c:extLst>
                      <c:ext uri="{02D57815-91ED-43cb-92C2-25804820EDAC}">
                        <c15:formulaRef>
                          <c15:sqref>Sheet1!$AE$2:$AV$2</c15:sqref>
                        </c15:formulaRef>
                      </c:ext>
                    </c:extLst>
                    <c:numCache>
                      <c:formatCode>General</c:formatCode>
                      <c:ptCount val="1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numCache>
                  </c:numRef>
                </c15:cat>
              </c15:filteredCategoryTitle>
            </c:ext>
          </c:extLst>
        </c:ser>
        <c:ser>
          <c:idx val="7"/>
          <c:order val="7"/>
          <c:spPr>
            <a:solidFill>
              <a:schemeClr val="accent2">
                <a:lumMod val="60000"/>
              </a:schemeClr>
            </a:solidFill>
            <a:ln>
              <a:noFill/>
            </a:ln>
            <a:effectLst/>
          </c:spPr>
          <c:val>
            <c:numRef>
              <c:f>Sheet1!$AE$10:$AV$10</c:f>
              <c:numCache>
                <c:formatCode>#,##0</c:formatCode>
                <c:ptCount val="18"/>
                <c:pt idx="0">
                  <c:v>2133.7768335337478</c:v>
                </c:pt>
                <c:pt idx="1">
                  <c:v>2187.1212543720908</c:v>
                </c:pt>
                <c:pt idx="2">
                  <c:v>2241.799285731393</c:v>
                </c:pt>
                <c:pt idx="3">
                  <c:v>2297.8442678746778</c:v>
                </c:pt>
                <c:pt idx="4">
                  <c:v>2355.2903745715439</c:v>
                </c:pt>
                <c:pt idx="5">
                  <c:v>2414.1726339358329</c:v>
                </c:pt>
                <c:pt idx="6">
                  <c:v>2474.5269497842291</c:v>
                </c:pt>
                <c:pt idx="7">
                  <c:v>2536.390123528834</c:v>
                </c:pt>
                <c:pt idx="8">
                  <c:v>2599.799876617054</c:v>
                </c:pt>
                <c:pt idx="9">
                  <c:v>2664.7948735324808</c:v>
                </c:pt>
                <c:pt idx="10">
                  <c:v>2731.4147453707919</c:v>
                </c:pt>
                <c:pt idx="11">
                  <c:v>2799.700114005062</c:v>
                </c:pt>
                <c:pt idx="12">
                  <c:v>2869.6926168551881</c:v>
                </c:pt>
                <c:pt idx="13">
                  <c:v>2941.434932276567</c:v>
                </c:pt>
                <c:pt idx="14">
                  <c:v>3014.9708055834808</c:v>
                </c:pt>
                <c:pt idx="15">
                  <c:v>3090.345075723068</c:v>
                </c:pt>
                <c:pt idx="16">
                  <c:v>3167.6037026161439</c:v>
                </c:pt>
                <c:pt idx="17">
                  <c:v>3246.793795181547</c:v>
                </c:pt>
              </c:numCache>
            </c:numRef>
          </c:val>
          <c:extLst>
            <c:ext xmlns:c15="http://schemas.microsoft.com/office/drawing/2012/chart" uri="{02D57815-91ED-43cb-92C2-25804820EDAC}">
              <c15:filteredSeriesTitle>
                <c15:tx>
                  <c:strRef>
                    <c:extLst>
                      <c:ext uri="{02D57815-91ED-43cb-92C2-25804820EDAC}">
                        <c15:formulaRef>
                          <c15:sqref>Sheet1!$B$10</c15:sqref>
                        </c15:formulaRef>
                      </c:ext>
                    </c:extLst>
                    <c:strCache>
                      <c:ptCount val="1"/>
                      <c:pt idx="0">
                        <c:v>RRV</c:v>
                      </c:pt>
                    </c:strCache>
                  </c:strRef>
                </c15:tx>
              </c15:filteredSeriesTitle>
            </c:ext>
            <c:ext xmlns:c15="http://schemas.microsoft.com/office/drawing/2012/chart" uri="{02D57815-91ED-43cb-92C2-25804820EDAC}">
              <c15:filteredCategoryTitle>
                <c15:cat>
                  <c:numRef>
                    <c:extLst>
                      <c:ext uri="{02D57815-91ED-43cb-92C2-25804820EDAC}">
                        <c15:formulaRef>
                          <c15:sqref>Sheet1!$AE$2:$AV$2</c15:sqref>
                        </c15:formulaRef>
                      </c:ext>
                    </c:extLst>
                    <c:numCache>
                      <c:formatCode>General</c:formatCode>
                      <c:ptCount val="1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numCache>
                  </c:numRef>
                </c15:cat>
              </c15:filteredCategoryTitle>
            </c:ext>
          </c:extLst>
        </c:ser>
        <c:ser>
          <c:idx val="8"/>
          <c:order val="8"/>
          <c:spPr>
            <a:solidFill>
              <a:schemeClr val="accent3">
                <a:lumMod val="60000"/>
              </a:schemeClr>
            </a:solidFill>
            <a:ln>
              <a:noFill/>
            </a:ln>
            <a:effectLst/>
          </c:spPr>
          <c:val>
            <c:numRef>
              <c:f>Sheet1!$AE$11:$AV$11</c:f>
              <c:numCache>
                <c:formatCode>#,##0</c:formatCode>
                <c:ptCount val="18"/>
                <c:pt idx="0">
                  <c:v>8201.7047038953497</c:v>
                </c:pt>
                <c:pt idx="1">
                  <c:v>8406.7473214927268</c:v>
                </c:pt>
                <c:pt idx="2">
                  <c:v>8616.916004530045</c:v>
                </c:pt>
                <c:pt idx="3">
                  <c:v>8832.3389046432658</c:v>
                </c:pt>
                <c:pt idx="4">
                  <c:v>9053.1473772593763</c:v>
                </c:pt>
                <c:pt idx="5">
                  <c:v>9279.4760616908552</c:v>
                </c:pt>
                <c:pt idx="6">
                  <c:v>9511.4629632331125</c:v>
                </c:pt>
                <c:pt idx="7">
                  <c:v>9749.2495373139609</c:v>
                </c:pt>
                <c:pt idx="8">
                  <c:v>9992.9807757468061</c:v>
                </c:pt>
                <c:pt idx="9">
                  <c:v>10242.805295140481</c:v>
                </c:pt>
                <c:pt idx="10">
                  <c:v>10498.875427518989</c:v>
                </c:pt>
                <c:pt idx="11">
                  <c:v>10761.347313206959</c:v>
                </c:pt>
                <c:pt idx="12">
                  <c:v>11030.380996037131</c:v>
                </c:pt>
                <c:pt idx="13">
                  <c:v>11306.140520938059</c:v>
                </c:pt>
                <c:pt idx="14">
                  <c:v>11588.794033961511</c:v>
                </c:pt>
                <c:pt idx="15">
                  <c:v>11878.513884810551</c:v>
                </c:pt>
                <c:pt idx="16">
                  <c:v>12175.47673193081</c:v>
                </c:pt>
                <c:pt idx="17">
                  <c:v>12479.863650229079</c:v>
                </c:pt>
              </c:numCache>
            </c:numRef>
          </c:val>
          <c:extLst>
            <c:ext xmlns:c15="http://schemas.microsoft.com/office/drawing/2012/chart" uri="{02D57815-91ED-43cb-92C2-25804820EDAC}">
              <c15:filteredSeriesTitle>
                <c15:tx>
                  <c:strRef>
                    <c:extLst>
                      <c:ext uri="{02D57815-91ED-43cb-92C2-25804820EDAC}">
                        <c15:formulaRef>
                          <c15:sqref>Sheet1!$B$11</c15:sqref>
                        </c15:formulaRef>
                      </c:ext>
                    </c:extLst>
                    <c:strCache>
                      <c:ptCount val="1"/>
                      <c:pt idx="0">
                        <c:v>RRV-2</c:v>
                      </c:pt>
                    </c:strCache>
                  </c:strRef>
                </c15:tx>
              </c15:filteredSeriesTitle>
            </c:ext>
            <c:ext xmlns:c15="http://schemas.microsoft.com/office/drawing/2012/chart" uri="{02D57815-91ED-43cb-92C2-25804820EDAC}">
              <c15:filteredCategoryTitle>
                <c15:cat>
                  <c:numRef>
                    <c:extLst>
                      <c:ext uri="{02D57815-91ED-43cb-92C2-25804820EDAC}">
                        <c15:formulaRef>
                          <c15:sqref>Sheet1!$AE$2:$AV$2</c15:sqref>
                        </c15:formulaRef>
                      </c:ext>
                    </c:extLst>
                    <c:numCache>
                      <c:formatCode>General</c:formatCode>
                      <c:ptCount val="1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numCache>
                  </c:numRef>
                </c15:cat>
              </c15:filteredCategoryTitle>
            </c:ext>
          </c:extLst>
        </c:ser>
        <c:ser>
          <c:idx val="9"/>
          <c:order val="9"/>
          <c:spPr>
            <a:solidFill>
              <a:schemeClr val="accent4">
                <a:lumMod val="60000"/>
              </a:schemeClr>
            </a:solidFill>
            <a:ln>
              <a:noFill/>
            </a:ln>
            <a:effectLst/>
          </c:spPr>
          <c:val>
            <c:numRef>
              <c:f>Sheet1!$AE$12:$AV$12</c:f>
              <c:numCache>
                <c:formatCode>#,##0</c:formatCode>
                <c:ptCount val="18"/>
                <c:pt idx="0">
                  <c:v>744.59920753521408</c:v>
                </c:pt>
                <c:pt idx="1">
                  <c:v>763.21418772359425</c:v>
                </c:pt>
                <c:pt idx="2">
                  <c:v>782.29454241668395</c:v>
                </c:pt>
                <c:pt idx="3">
                  <c:v>801.85190597710107</c:v>
                </c:pt>
                <c:pt idx="4">
                  <c:v>821.89820362652858</c:v>
                </c:pt>
                <c:pt idx="5">
                  <c:v>842.44565871719169</c:v>
                </c:pt>
                <c:pt idx="6">
                  <c:v>863.50680018512139</c:v>
                </c:pt>
                <c:pt idx="7">
                  <c:v>885.09447018974925</c:v>
                </c:pt>
                <c:pt idx="8">
                  <c:v>907.22183194449303</c:v>
                </c:pt>
                <c:pt idx="9">
                  <c:v>929.90237774310515</c:v>
                </c:pt>
                <c:pt idx="10">
                  <c:v>953.14993718668268</c:v>
                </c:pt>
                <c:pt idx="11">
                  <c:v>976.97868561635005</c:v>
                </c:pt>
                <c:pt idx="12">
                  <c:v>1001.403152756758</c:v>
                </c:pt>
                <c:pt idx="13">
                  <c:v>1026.438231575677</c:v>
                </c:pt>
                <c:pt idx="14">
                  <c:v>1052.0991873650701</c:v>
                </c:pt>
                <c:pt idx="15">
                  <c:v>1078.401667049196</c:v>
                </c:pt>
                <c:pt idx="16">
                  <c:v>1105.3617087254261</c:v>
                </c:pt>
                <c:pt idx="17">
                  <c:v>1132.9957514435609</c:v>
                </c:pt>
              </c:numCache>
            </c:numRef>
          </c:val>
          <c:extLst>
            <c:ext xmlns:c15="http://schemas.microsoft.com/office/drawing/2012/chart" uri="{02D57815-91ED-43cb-92C2-25804820EDAC}">
              <c15:filteredSeriesTitle>
                <c15:tx>
                  <c:strRef>
                    <c:extLst>
                      <c:ext uri="{02D57815-91ED-43cb-92C2-25804820EDAC}">
                        <c15:formulaRef>
                          <c15:sqref>Sheet1!$B$12</c15:sqref>
                        </c15:formulaRef>
                      </c:ext>
                    </c:extLst>
                    <c:strCache>
                      <c:ptCount val="1"/>
                      <c:pt idx="0">
                        <c:v>RFH</c:v>
                      </c:pt>
                    </c:strCache>
                  </c:strRef>
                </c15:tx>
              </c15:filteredSeriesTitle>
            </c:ext>
            <c:ext xmlns:c15="http://schemas.microsoft.com/office/drawing/2012/chart" uri="{02D57815-91ED-43cb-92C2-25804820EDAC}">
              <c15:filteredCategoryTitle>
                <c15:cat>
                  <c:numRef>
                    <c:extLst>
                      <c:ext uri="{02D57815-91ED-43cb-92C2-25804820EDAC}">
                        <c15:formulaRef>
                          <c15:sqref>Sheet1!$AE$2:$AV$2</c15:sqref>
                        </c15:formulaRef>
                      </c:ext>
                    </c:extLst>
                    <c:numCache>
                      <c:formatCode>General</c:formatCode>
                      <c:ptCount val="1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numCache>
                  </c:numRef>
                </c15:cat>
              </c15:filteredCategoryTitle>
            </c:ext>
          </c:extLst>
        </c:ser>
        <c:ser>
          <c:idx val="10"/>
          <c:order val="10"/>
          <c:spPr>
            <a:solidFill>
              <a:schemeClr val="accent5">
                <a:lumMod val="60000"/>
              </a:schemeClr>
            </a:solidFill>
            <a:ln>
              <a:noFill/>
            </a:ln>
            <a:effectLst/>
          </c:spPr>
          <c:val>
            <c:numRef>
              <c:f>Sheet1!$AE$13:$AV$13</c:f>
              <c:numCache>
                <c:formatCode>#,##0</c:formatCode>
                <c:ptCount val="18"/>
                <c:pt idx="0">
                  <c:v>1811.4876243020881</c:v>
                </c:pt>
                <c:pt idx="1">
                  <c:v>1856.7748149096401</c:v>
                </c:pt>
                <c:pt idx="2">
                  <c:v>1903.1941852823811</c:v>
                </c:pt>
                <c:pt idx="3">
                  <c:v>1950.77403991444</c:v>
                </c:pt>
                <c:pt idx="4">
                  <c:v>1999.543390912301</c:v>
                </c:pt>
                <c:pt idx="5">
                  <c:v>2049.5319756851081</c:v>
                </c:pt>
                <c:pt idx="6">
                  <c:v>2100.770275077236</c:v>
                </c:pt>
                <c:pt idx="7">
                  <c:v>2153.2895319541658</c:v>
                </c:pt>
                <c:pt idx="8">
                  <c:v>2207.1217702530198</c:v>
                </c:pt>
                <c:pt idx="9">
                  <c:v>2262.2998145093461</c:v>
                </c:pt>
                <c:pt idx="10">
                  <c:v>2318.8573098720781</c:v>
                </c:pt>
                <c:pt idx="11">
                  <c:v>2376.8287426188808</c:v>
                </c:pt>
                <c:pt idx="12">
                  <c:v>2436.2494611843531</c:v>
                </c:pt>
                <c:pt idx="13">
                  <c:v>2497.1556977139612</c:v>
                </c:pt>
                <c:pt idx="14">
                  <c:v>2559.58459015681</c:v>
                </c:pt>
                <c:pt idx="15">
                  <c:v>2623.5742049107298</c:v>
                </c:pt>
                <c:pt idx="16">
                  <c:v>2689.163560033498</c:v>
                </c:pt>
                <c:pt idx="17">
                  <c:v>2756.392649034336</c:v>
                </c:pt>
              </c:numCache>
            </c:numRef>
          </c:val>
          <c:extLst>
            <c:ext xmlns:c15="http://schemas.microsoft.com/office/drawing/2012/chart" uri="{02D57815-91ED-43cb-92C2-25804820EDAC}">
              <c15:filteredSeriesTitle>
                <c15:tx>
                  <c:strRef>
                    <c:extLst>
                      <c:ext uri="{02D57815-91ED-43cb-92C2-25804820EDAC}">
                        <c15:formulaRef>
                          <c15:sqref>Sheet1!$B$13</c15:sqref>
                        </c15:formulaRef>
                      </c:ext>
                    </c:extLst>
                    <c:strCache>
                      <c:ptCount val="1"/>
                      <c:pt idx="0">
                        <c:v>RFV</c:v>
                      </c:pt>
                    </c:strCache>
                  </c:strRef>
                </c15:tx>
              </c15:filteredSeriesTitle>
            </c:ext>
            <c:ext xmlns:c15="http://schemas.microsoft.com/office/drawing/2012/chart" uri="{02D57815-91ED-43cb-92C2-25804820EDAC}">
              <c15:filteredCategoryTitle>
                <c15:cat>
                  <c:numRef>
                    <c:extLst>
                      <c:ext uri="{02D57815-91ED-43cb-92C2-25804820EDAC}">
                        <c15:formulaRef>
                          <c15:sqref>Sheet1!$AE$2:$AV$2</c15:sqref>
                        </c15:formulaRef>
                      </c:ext>
                    </c:extLst>
                    <c:numCache>
                      <c:formatCode>General</c:formatCode>
                      <c:ptCount val="1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numCache>
                  </c:numRef>
                </c15:cat>
              </c15:filteredCategoryTitle>
            </c:ext>
          </c:extLst>
        </c:ser>
        <c:ser>
          <c:idx val="11"/>
          <c:order val="11"/>
          <c:spPr>
            <a:solidFill>
              <a:schemeClr val="accent6">
                <a:lumMod val="60000"/>
              </a:schemeClr>
            </a:solidFill>
            <a:ln>
              <a:noFill/>
            </a:ln>
            <a:effectLst/>
          </c:spPr>
          <c:val>
            <c:numRef>
              <c:f>Sheet1!$AE$14:$AV$14</c:f>
              <c:numCache>
                <c:formatCode>#,##0</c:formatCode>
                <c:ptCount val="18"/>
                <c:pt idx="0">
                  <c:v>2453.290133511473</c:v>
                </c:pt>
                <c:pt idx="1">
                  <c:v>2514.6223868492611</c:v>
                </c:pt>
                <c:pt idx="2">
                  <c:v>2577.4879465204922</c:v>
                </c:pt>
                <c:pt idx="3">
                  <c:v>2641.9251451835039</c:v>
                </c:pt>
                <c:pt idx="4">
                  <c:v>2707.9732738130911</c:v>
                </c:pt>
                <c:pt idx="5">
                  <c:v>2775.672605658418</c:v>
                </c:pt>
                <c:pt idx="6">
                  <c:v>2845.064420799878</c:v>
                </c:pt>
                <c:pt idx="7">
                  <c:v>2916.191031319875</c:v>
                </c:pt>
                <c:pt idx="8">
                  <c:v>2989.0958071028722</c:v>
                </c:pt>
                <c:pt idx="9">
                  <c:v>3063.823202280445</c:v>
                </c:pt>
                <c:pt idx="10">
                  <c:v>3140.4187823374541</c:v>
                </c:pt>
                <c:pt idx="11">
                  <c:v>3218.92925189589</c:v>
                </c:pt>
                <c:pt idx="12">
                  <c:v>3299.402483193287</c:v>
                </c:pt>
                <c:pt idx="13">
                  <c:v>3381.8875452731199</c:v>
                </c:pt>
                <c:pt idx="14">
                  <c:v>3466.4347339049468</c:v>
                </c:pt>
                <c:pt idx="15">
                  <c:v>3553.0956022525702</c:v>
                </c:pt>
                <c:pt idx="16">
                  <c:v>3641.9229923088842</c:v>
                </c:pt>
                <c:pt idx="17">
                  <c:v>3732.9710671166058</c:v>
                </c:pt>
              </c:numCache>
            </c:numRef>
          </c:val>
          <c:extLst>
            <c:ext xmlns:c15="http://schemas.microsoft.com/office/drawing/2012/chart" uri="{02D57815-91ED-43cb-92C2-25804820EDAC}">
              <c15:filteredSeriesTitle>
                <c15:tx>
                  <c:strRef>
                    <c:extLst>
                      <c:ext uri="{02D57815-91ED-43cb-92C2-25804820EDAC}">
                        <c15:formulaRef>
                          <c15:sqref>Sheet1!$B$14</c15:sqref>
                        </c15:formulaRef>
                      </c:ext>
                    </c:extLst>
                    <c:strCache>
                      <c:ptCount val="1"/>
                      <c:pt idx="0">
                        <c:v>SRH</c:v>
                      </c:pt>
                    </c:strCache>
                  </c:strRef>
                </c15:tx>
              </c15:filteredSeriesTitle>
            </c:ext>
            <c:ext xmlns:c15="http://schemas.microsoft.com/office/drawing/2012/chart" uri="{02D57815-91ED-43cb-92C2-25804820EDAC}">
              <c15:filteredCategoryTitle>
                <c15:cat>
                  <c:numRef>
                    <c:extLst>
                      <c:ext uri="{02D57815-91ED-43cb-92C2-25804820EDAC}">
                        <c15:formulaRef>
                          <c15:sqref>Sheet1!$AE$2:$AV$2</c15:sqref>
                        </c15:formulaRef>
                      </c:ext>
                    </c:extLst>
                    <c:numCache>
                      <c:formatCode>General</c:formatCode>
                      <c:ptCount val="1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numCache>
                  </c:numRef>
                </c15:cat>
              </c15:filteredCategoryTitle>
            </c:ext>
          </c:extLst>
        </c:ser>
        <c:ser>
          <c:idx val="12"/>
          <c:order val="12"/>
          <c:spPr>
            <a:solidFill>
              <a:schemeClr val="accent1">
                <a:lumMod val="80000"/>
                <a:lumOff val="20000"/>
              </a:schemeClr>
            </a:solidFill>
            <a:ln>
              <a:noFill/>
            </a:ln>
            <a:effectLst/>
          </c:spPr>
          <c:val>
            <c:numRef>
              <c:f>Sheet1!$AE$15:$AV$15</c:f>
              <c:numCache>
                <c:formatCode>#,##0</c:formatCode>
                <c:ptCount val="18"/>
                <c:pt idx="0">
                  <c:v>9637.9255245093573</c:v>
                </c:pt>
                <c:pt idx="1">
                  <c:v>9878.8736626220889</c:v>
                </c:pt>
                <c:pt idx="2">
                  <c:v>10125.84550418765</c:v>
                </c:pt>
                <c:pt idx="3">
                  <c:v>10378.99164179234</c:v>
                </c:pt>
                <c:pt idx="4">
                  <c:v>10638.46643283714</c:v>
                </c:pt>
                <c:pt idx="5">
                  <c:v>10904.428093658071</c:v>
                </c:pt>
                <c:pt idx="6">
                  <c:v>11177.038795999521</c:v>
                </c:pt>
                <c:pt idx="7">
                  <c:v>11456.464765899511</c:v>
                </c:pt>
                <c:pt idx="8">
                  <c:v>11742.87638504699</c:v>
                </c:pt>
                <c:pt idx="9">
                  <c:v>12036.44829467317</c:v>
                </c:pt>
                <c:pt idx="10">
                  <c:v>12337.359502040001</c:v>
                </c:pt>
                <c:pt idx="11">
                  <c:v>12645.793489591</c:v>
                </c:pt>
                <c:pt idx="12">
                  <c:v>12961.93832683077</c:v>
                </c:pt>
                <c:pt idx="13">
                  <c:v>13285.98678500154</c:v>
                </c:pt>
                <c:pt idx="14">
                  <c:v>13618.13645462658</c:v>
                </c:pt>
                <c:pt idx="15">
                  <c:v>13958.58986599224</c:v>
                </c:pt>
                <c:pt idx="16">
                  <c:v>14307.55461264204</c:v>
                </c:pt>
                <c:pt idx="17">
                  <c:v>14665.2434779581</c:v>
                </c:pt>
              </c:numCache>
            </c:numRef>
          </c:val>
          <c:extLst>
            <c:ext xmlns:c15="http://schemas.microsoft.com/office/drawing/2012/chart" uri="{02D57815-91ED-43cb-92C2-25804820EDAC}">
              <c15:filteredSeriesTitle>
                <c15:tx>
                  <c:strRef>
                    <c:extLst>
                      <c:ext uri="{02D57815-91ED-43cb-92C2-25804820EDAC}">
                        <c15:formulaRef>
                          <c15:sqref>Sheet1!$B$15</c15:sqref>
                        </c15:formulaRef>
                      </c:ext>
                    </c:extLst>
                    <c:strCache>
                      <c:ptCount val="1"/>
                      <c:pt idx="0">
                        <c:v>SRV</c:v>
                      </c:pt>
                    </c:strCache>
                  </c:strRef>
                </c15:tx>
              </c15:filteredSeriesTitle>
            </c:ext>
            <c:ext xmlns:c15="http://schemas.microsoft.com/office/drawing/2012/chart" uri="{02D57815-91ED-43cb-92C2-25804820EDAC}">
              <c15:filteredCategoryTitle>
                <c15:cat>
                  <c:numRef>
                    <c:extLst>
                      <c:ext uri="{02D57815-91ED-43cb-92C2-25804820EDAC}">
                        <c15:formulaRef>
                          <c15:sqref>Sheet1!$AE$2:$AV$2</c15:sqref>
                        </c15:formulaRef>
                      </c:ext>
                    </c:extLst>
                    <c:numCache>
                      <c:formatCode>General</c:formatCode>
                      <c:ptCount val="1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numCache>
                  </c:numRef>
                </c15:cat>
              </c15:filteredCategoryTitle>
            </c:ext>
          </c:extLst>
        </c:ser>
        <c:ser>
          <c:idx val="13"/>
          <c:order val="13"/>
          <c:spPr>
            <a:solidFill>
              <a:schemeClr val="accent2">
                <a:lumMod val="80000"/>
                <a:lumOff val="20000"/>
              </a:schemeClr>
            </a:solidFill>
            <a:ln>
              <a:noFill/>
            </a:ln>
            <a:effectLst/>
          </c:spPr>
          <c:val>
            <c:numRef>
              <c:f>Sheet1!$AE$16:$AV$16</c:f>
              <c:numCache>
                <c:formatCode>#,##0</c:formatCode>
                <c:ptCount val="18"/>
                <c:pt idx="0">
                  <c:v>876.17504768266906</c:v>
                </c:pt>
                <c:pt idx="1">
                  <c:v>898.07942387473588</c:v>
                </c:pt>
                <c:pt idx="2">
                  <c:v>920.53140947160421</c:v>
                </c:pt>
                <c:pt idx="3">
                  <c:v>943.54469470839422</c:v>
                </c:pt>
                <c:pt idx="4">
                  <c:v>967.13331207610395</c:v>
                </c:pt>
                <c:pt idx="5">
                  <c:v>991.3116448780064</c:v>
                </c:pt>
                <c:pt idx="6">
                  <c:v>1016.094435999956</c:v>
                </c:pt>
                <c:pt idx="7">
                  <c:v>1041.4967968999549</c:v>
                </c:pt>
                <c:pt idx="8">
                  <c:v>1067.534216822454</c:v>
                </c:pt>
                <c:pt idx="9">
                  <c:v>1094.2225722430151</c:v>
                </c:pt>
                <c:pt idx="10">
                  <c:v>1121.5781365490909</c:v>
                </c:pt>
                <c:pt idx="11">
                  <c:v>1149.6175899628181</c:v>
                </c:pt>
                <c:pt idx="12">
                  <c:v>1178.3580297118881</c:v>
                </c:pt>
                <c:pt idx="13">
                  <c:v>1207.8169804546851</c:v>
                </c:pt>
                <c:pt idx="14">
                  <c:v>1238.0124049660519</c:v>
                </c:pt>
                <c:pt idx="15">
                  <c:v>1268.962715090204</c:v>
                </c:pt>
                <c:pt idx="16">
                  <c:v>1300.68678296746</c:v>
                </c:pt>
                <c:pt idx="17">
                  <c:v>1333.2039525416451</c:v>
                </c:pt>
              </c:numCache>
            </c:numRef>
          </c:val>
          <c:extLst>
            <c:ext xmlns:c15="http://schemas.microsoft.com/office/drawing/2012/chart" uri="{02D57815-91ED-43cb-92C2-25804820EDAC}">
              <c15:filteredSeriesTitle>
                <c15:tx>
                  <c:strRef>
                    <c:extLst>
                      <c:ext uri="{02D57815-91ED-43cb-92C2-25804820EDAC}">
                        <c15:formulaRef>
                          <c15:sqref>Sheet1!$B$16</c15:sqref>
                        </c15:formulaRef>
                      </c:ext>
                    </c:extLst>
                    <c:strCache>
                      <c:ptCount val="1"/>
                      <c:pt idx="0">
                        <c:v>SFH</c:v>
                      </c:pt>
                    </c:strCache>
                  </c:strRef>
                </c15:tx>
              </c15:filteredSeriesTitle>
            </c:ext>
            <c:ext xmlns:c15="http://schemas.microsoft.com/office/drawing/2012/chart" uri="{02D57815-91ED-43cb-92C2-25804820EDAC}">
              <c15:filteredCategoryTitle>
                <c15:cat>
                  <c:numRef>
                    <c:extLst>
                      <c:ext uri="{02D57815-91ED-43cb-92C2-25804820EDAC}">
                        <c15:formulaRef>
                          <c15:sqref>Sheet1!$AE$2:$AV$2</c15:sqref>
                        </c15:formulaRef>
                      </c:ext>
                    </c:extLst>
                    <c:numCache>
                      <c:formatCode>General</c:formatCode>
                      <c:ptCount val="1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numCache>
                  </c:numRef>
                </c15:cat>
              </c15:filteredCategoryTitle>
            </c:ext>
          </c:extLst>
        </c:ser>
        <c:ser>
          <c:idx val="14"/>
          <c:order val="14"/>
          <c:spPr>
            <a:solidFill>
              <a:schemeClr val="accent3">
                <a:lumMod val="80000"/>
                <a:lumOff val="20000"/>
              </a:schemeClr>
            </a:solidFill>
            <a:ln>
              <a:noFill/>
            </a:ln>
            <a:effectLst/>
          </c:spPr>
          <c:val>
            <c:numRef>
              <c:f>Sheet1!$AE$17:$AV$17</c:f>
              <c:numCache>
                <c:formatCode>#,##0</c:formatCode>
                <c:ptCount val="18"/>
                <c:pt idx="0">
                  <c:v>4556.1102479498804</c:v>
                </c:pt>
                <c:pt idx="1">
                  <c:v>4670.0130041486264</c:v>
                </c:pt>
                <c:pt idx="2">
                  <c:v>4786.7633292523406</c:v>
                </c:pt>
                <c:pt idx="3">
                  <c:v>4906.4324124836503</c:v>
                </c:pt>
                <c:pt idx="4">
                  <c:v>5029.0932227957401</c:v>
                </c:pt>
                <c:pt idx="5">
                  <c:v>5154.8205533656319</c:v>
                </c:pt>
                <c:pt idx="6">
                  <c:v>5283.6910671997721</c:v>
                </c:pt>
                <c:pt idx="7">
                  <c:v>5415.783343879767</c:v>
                </c:pt>
                <c:pt idx="8">
                  <c:v>5551.1779274767596</c:v>
                </c:pt>
                <c:pt idx="9">
                  <c:v>5689.9573756636801</c:v>
                </c:pt>
                <c:pt idx="10">
                  <c:v>5832.2063100552696</c:v>
                </c:pt>
                <c:pt idx="11">
                  <c:v>5978.011467806652</c:v>
                </c:pt>
                <c:pt idx="12">
                  <c:v>6127.46175450182</c:v>
                </c:pt>
                <c:pt idx="13">
                  <c:v>6280.6482983643627</c:v>
                </c:pt>
                <c:pt idx="14">
                  <c:v>6437.6645058234708</c:v>
                </c:pt>
                <c:pt idx="15">
                  <c:v>6598.6061184690598</c:v>
                </c:pt>
                <c:pt idx="16">
                  <c:v>6763.5712714307829</c:v>
                </c:pt>
                <c:pt idx="17">
                  <c:v>6932.6605532165531</c:v>
                </c:pt>
              </c:numCache>
            </c:numRef>
          </c:val>
          <c:extLst>
            <c:ext xmlns:c15="http://schemas.microsoft.com/office/drawing/2012/chart" uri="{02D57815-91ED-43cb-92C2-25804820EDAC}">
              <c15:filteredSeriesTitle>
                <c15:tx>
                  <c:strRef>
                    <c:extLst>
                      <c:ext uri="{02D57815-91ED-43cb-92C2-25804820EDAC}">
                        <c15:formulaRef>
                          <c15:sqref>Sheet1!$B$17</c15:sqref>
                        </c15:formulaRef>
                      </c:ext>
                    </c:extLst>
                    <c:strCache>
                      <c:ptCount val="1"/>
                      <c:pt idx="0">
                        <c:v>SFV</c:v>
                      </c:pt>
                    </c:strCache>
                  </c:strRef>
                </c15:tx>
              </c15:filteredSeriesTitle>
            </c:ext>
            <c:ext xmlns:c15="http://schemas.microsoft.com/office/drawing/2012/chart" uri="{02D57815-91ED-43cb-92C2-25804820EDAC}">
              <c15:filteredCategoryTitle>
                <c15:cat>
                  <c:numRef>
                    <c:extLst>
                      <c:ext uri="{02D57815-91ED-43cb-92C2-25804820EDAC}">
                        <c15:formulaRef>
                          <c15:sqref>Sheet1!$AE$2:$AV$2</c15:sqref>
                        </c15:formulaRef>
                      </c:ext>
                    </c:extLst>
                    <c:numCache>
                      <c:formatCode>General</c:formatCode>
                      <c:ptCount val="1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numCache>
                  </c:numRef>
                </c15:cat>
              </c15:filteredCategoryTitle>
            </c:ext>
          </c:extLst>
        </c:ser>
        <c:dLbls>
          <c:showLegendKey val="0"/>
          <c:showVal val="0"/>
          <c:showCatName val="0"/>
          <c:showSerName val="0"/>
          <c:showPercent val="0"/>
          <c:showBubbleSize val="0"/>
        </c:dLbls>
        <c:axId val="125117360"/>
        <c:axId val="125381152"/>
      </c:areaChart>
      <c:catAx>
        <c:axId val="1251173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381152"/>
        <c:crosses val="autoZero"/>
        <c:auto val="1"/>
        <c:lblAlgn val="ctr"/>
        <c:lblOffset val="100"/>
        <c:noMultiLvlLbl val="0"/>
      </c:catAx>
      <c:valAx>
        <c:axId val="1253811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117360"/>
        <c:crosses val="autoZero"/>
        <c:crossBetween val="midCat"/>
      </c:valAx>
      <c:spPr>
        <a:noFill/>
        <a:ln>
          <a:noFill/>
        </a:ln>
        <a:effectLst/>
      </c:spPr>
    </c:plotArea>
    <c:legend>
      <c:legendPos val="r"/>
      <c:layout>
        <c:manualLayout>
          <c:xMode val="edge"/>
          <c:yMode val="edge"/>
          <c:x val="0.91621773356942904"/>
          <c:y val="0.166375649243133"/>
          <c:w val="8.3782266430570601E-2"/>
          <c:h val="0.7893765934867760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spPr>
            <a:solidFill>
              <a:schemeClr val="accent1"/>
            </a:solidFill>
            <a:ln>
              <a:noFill/>
            </a:ln>
            <a:effectLst/>
          </c:spPr>
          <c:val>
            <c:numRef>
              <c:f>NZ!$C$3:$T$3</c:f>
              <c:numCache>
                <c:formatCode>#,##0</c:formatCode>
                <c:ptCount val="18"/>
                <c:pt idx="0">
                  <c:v>209.3</c:v>
                </c:pt>
                <c:pt idx="1">
                  <c:v>214.5325</c:v>
                </c:pt>
                <c:pt idx="2">
                  <c:v>219.89581250000001</c:v>
                </c:pt>
                <c:pt idx="3">
                  <c:v>225.39320781250001</c:v>
                </c:pt>
                <c:pt idx="4">
                  <c:v>231.0280380078124</c:v>
                </c:pt>
                <c:pt idx="5">
                  <c:v>236.8037389580077</c:v>
                </c:pt>
                <c:pt idx="6">
                  <c:v>242.7238324319579</c:v>
                </c:pt>
                <c:pt idx="7">
                  <c:v>248.7919282427568</c:v>
                </c:pt>
                <c:pt idx="8">
                  <c:v>255.0117264488257</c:v>
                </c:pt>
                <c:pt idx="9">
                  <c:v>261.38701961004642</c:v>
                </c:pt>
                <c:pt idx="10">
                  <c:v>267.92169510029743</c:v>
                </c:pt>
                <c:pt idx="11">
                  <c:v>274.61973747780462</c:v>
                </c:pt>
                <c:pt idx="12">
                  <c:v>281.48523091474999</c:v>
                </c:pt>
                <c:pt idx="13">
                  <c:v>288.52236168761868</c:v>
                </c:pt>
                <c:pt idx="14">
                  <c:v>295.73542072980922</c:v>
                </c:pt>
                <c:pt idx="15">
                  <c:v>303.12880624805422</c:v>
                </c:pt>
                <c:pt idx="16">
                  <c:v>310.70702640425571</c:v>
                </c:pt>
                <c:pt idx="17">
                  <c:v>318.47470206436208</c:v>
                </c:pt>
              </c:numCache>
            </c:numRef>
          </c:val>
          <c:extLst>
            <c:ext xmlns:c15="http://schemas.microsoft.com/office/drawing/2012/chart" uri="{02D57815-91ED-43cb-92C2-25804820EDAC}">
              <c15:filteredSeriesTitle>
                <c15:tx>
                  <c:strRef>
                    <c:extLst>
                      <c:ext uri="{02D57815-91ED-43cb-92C2-25804820EDAC}">
                        <c15:formulaRef>
                          <c15:sqref>NZ!$B$3</c15:sqref>
                        </c15:formulaRef>
                      </c:ext>
                    </c:extLst>
                    <c:strCache>
                      <c:ptCount val="1"/>
                      <c:pt idx="0">
                        <c:v>IRH</c:v>
                      </c:pt>
                    </c:strCache>
                  </c:strRef>
                </c15:tx>
              </c15:filteredSeriesTitle>
            </c:ext>
            <c:ext xmlns:c15="http://schemas.microsoft.com/office/drawing/2012/chart" uri="{02D57815-91ED-43cb-92C2-25804820EDAC}">
              <c15:filteredCategoryTitle>
                <c15:cat>
                  <c:numRef>
                    <c:extLst>
                      <c:ext uri="{02D57815-91ED-43cb-92C2-25804820EDAC}">
                        <c15:formulaRef>
                          <c15:sqref>NZ!$C$2:$T$2</c15:sqref>
                        </c15:formulaRef>
                      </c:ext>
                    </c:extLst>
                    <c:numCache>
                      <c:formatCode>General</c:formatCode>
                      <c:ptCount val="1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numCache>
                  </c:numRef>
                </c15:cat>
              </c15:filteredCategoryTitle>
            </c:ext>
          </c:extLst>
        </c:ser>
        <c:ser>
          <c:idx val="1"/>
          <c:order val="1"/>
          <c:spPr>
            <a:solidFill>
              <a:schemeClr val="accent2"/>
            </a:solidFill>
            <a:ln>
              <a:noFill/>
            </a:ln>
            <a:effectLst/>
          </c:spPr>
          <c:val>
            <c:numRef>
              <c:f>NZ!$C$4:$T$4</c:f>
              <c:numCache>
                <c:formatCode>#,##0</c:formatCode>
                <c:ptCount val="18"/>
                <c:pt idx="0">
                  <c:v>894.40000000000009</c:v>
                </c:pt>
                <c:pt idx="1">
                  <c:v>916.76</c:v>
                </c:pt>
                <c:pt idx="2">
                  <c:v>939.67899999999975</c:v>
                </c:pt>
                <c:pt idx="3">
                  <c:v>963.17097499999966</c:v>
                </c:pt>
                <c:pt idx="4">
                  <c:v>987.25024937499938</c:v>
                </c:pt>
                <c:pt idx="5">
                  <c:v>1011.931505609375</c:v>
                </c:pt>
                <c:pt idx="6">
                  <c:v>1037.2297932496101</c:v>
                </c:pt>
                <c:pt idx="7">
                  <c:v>1063.1605380808489</c:v>
                </c:pt>
                <c:pt idx="8">
                  <c:v>1089.7395515328701</c:v>
                </c:pt>
                <c:pt idx="9">
                  <c:v>1116.983040321192</c:v>
                </c:pt>
                <c:pt idx="10">
                  <c:v>1144.907616329222</c:v>
                </c:pt>
                <c:pt idx="11">
                  <c:v>1173.5303067374521</c:v>
                </c:pt>
                <c:pt idx="12">
                  <c:v>1202.868564405888</c:v>
                </c:pt>
                <c:pt idx="13">
                  <c:v>1232.9402785160351</c:v>
                </c:pt>
                <c:pt idx="14">
                  <c:v>1263.7637854789359</c:v>
                </c:pt>
                <c:pt idx="15">
                  <c:v>1295.357880115909</c:v>
                </c:pt>
                <c:pt idx="16">
                  <c:v>1327.7418271188069</c:v>
                </c:pt>
                <c:pt idx="17">
                  <c:v>1360.9353727967771</c:v>
                </c:pt>
              </c:numCache>
            </c:numRef>
          </c:val>
          <c:extLst>
            <c:ext xmlns:c15="http://schemas.microsoft.com/office/drawing/2012/chart" uri="{02D57815-91ED-43cb-92C2-25804820EDAC}">
              <c15:filteredSeriesTitle>
                <c15:tx>
                  <c:strRef>
                    <c:extLst>
                      <c:ext uri="{02D57815-91ED-43cb-92C2-25804820EDAC}">
                        <c15:formulaRef>
                          <c15:sqref>NZ!$B$4</c15:sqref>
                        </c15:formulaRef>
                      </c:ext>
                    </c:extLst>
                    <c:strCache>
                      <c:ptCount val="1"/>
                      <c:pt idx="0">
                        <c:v>IRV</c:v>
                      </c:pt>
                    </c:strCache>
                  </c:strRef>
                </c15:tx>
              </c15:filteredSeriesTitle>
            </c:ext>
            <c:ext xmlns:c15="http://schemas.microsoft.com/office/drawing/2012/chart" uri="{02D57815-91ED-43cb-92C2-25804820EDAC}">
              <c15:filteredCategoryTitle>
                <c15:cat>
                  <c:numRef>
                    <c:extLst>
                      <c:ext uri="{02D57815-91ED-43cb-92C2-25804820EDAC}">
                        <c15:formulaRef>
                          <c15:sqref>NZ!$C$2:$T$2</c15:sqref>
                        </c15:formulaRef>
                      </c:ext>
                    </c:extLst>
                    <c:numCache>
                      <c:formatCode>General</c:formatCode>
                      <c:ptCount val="1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numCache>
                  </c:numRef>
                </c15:cat>
              </c15:filteredCategoryTitle>
            </c:ext>
          </c:extLst>
        </c:ser>
        <c:ser>
          <c:idx val="2"/>
          <c:order val="2"/>
          <c:spPr>
            <a:solidFill>
              <a:schemeClr val="accent3"/>
            </a:solidFill>
            <a:ln>
              <a:noFill/>
            </a:ln>
            <a:effectLst/>
          </c:spPr>
          <c:val>
            <c:numRef>
              <c:f>NZ!$C$5:$T$5</c:f>
              <c:numCache>
                <c:formatCode>#,##0</c:formatCode>
                <c:ptCount val="18"/>
                <c:pt idx="0">
                  <c:v>7032.9349999999986</c:v>
                </c:pt>
                <c:pt idx="1">
                  <c:v>7208.7583749999976</c:v>
                </c:pt>
                <c:pt idx="2">
                  <c:v>7388.9773343749976</c:v>
                </c:pt>
                <c:pt idx="3">
                  <c:v>7573.7017677343692</c:v>
                </c:pt>
                <c:pt idx="4">
                  <c:v>7763.0443119277306</c:v>
                </c:pt>
                <c:pt idx="5">
                  <c:v>7957.1204197259231</c:v>
                </c:pt>
                <c:pt idx="6">
                  <c:v>8156.0484302190707</c:v>
                </c:pt>
                <c:pt idx="7">
                  <c:v>8359.9496409745461</c:v>
                </c:pt>
                <c:pt idx="8">
                  <c:v>8568.9483819989091</c:v>
                </c:pt>
                <c:pt idx="9">
                  <c:v>8783.1720915488804</c:v>
                </c:pt>
                <c:pt idx="10">
                  <c:v>9002.7513938376014</c:v>
                </c:pt>
                <c:pt idx="11">
                  <c:v>9227.8201786835307</c:v>
                </c:pt>
                <c:pt idx="12">
                  <c:v>9458.5156831506229</c:v>
                </c:pt>
                <c:pt idx="13">
                  <c:v>9694.9785752293883</c:v>
                </c:pt>
                <c:pt idx="14">
                  <c:v>9937.3530396101214</c:v>
                </c:pt>
                <c:pt idx="15">
                  <c:v>10185.786865600379</c:v>
                </c:pt>
                <c:pt idx="16">
                  <c:v>10440.431537240391</c:v>
                </c:pt>
                <c:pt idx="17">
                  <c:v>10701.4423256714</c:v>
                </c:pt>
              </c:numCache>
            </c:numRef>
          </c:val>
          <c:extLst>
            <c:ext xmlns:c15="http://schemas.microsoft.com/office/drawing/2012/chart" uri="{02D57815-91ED-43cb-92C2-25804820EDAC}">
              <c15:filteredSeriesTitle>
                <c15:tx>
                  <c:strRef>
                    <c:extLst>
                      <c:ext uri="{02D57815-91ED-43cb-92C2-25804820EDAC}">
                        <c15:formulaRef>
                          <c15:sqref>NZ!$B$5</c15:sqref>
                        </c15:formulaRef>
                      </c:ext>
                    </c:extLst>
                    <c:strCache>
                      <c:ptCount val="1"/>
                      <c:pt idx="0">
                        <c:v>IRV-4</c:v>
                      </c:pt>
                    </c:strCache>
                  </c:strRef>
                </c15:tx>
              </c15:filteredSeriesTitle>
            </c:ext>
            <c:ext xmlns:c15="http://schemas.microsoft.com/office/drawing/2012/chart" uri="{02D57815-91ED-43cb-92C2-25804820EDAC}">
              <c15:filteredCategoryTitle>
                <c15:cat>
                  <c:numRef>
                    <c:extLst>
                      <c:ext uri="{02D57815-91ED-43cb-92C2-25804820EDAC}">
                        <c15:formulaRef>
                          <c15:sqref>NZ!$C$2:$T$2</c15:sqref>
                        </c15:formulaRef>
                      </c:ext>
                    </c:extLst>
                    <c:numCache>
                      <c:formatCode>General</c:formatCode>
                      <c:ptCount val="1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numCache>
                  </c:numRef>
                </c15:cat>
              </c15:filteredCategoryTitle>
            </c:ext>
          </c:extLst>
        </c:ser>
        <c:ser>
          <c:idx val="3"/>
          <c:order val="3"/>
          <c:spPr>
            <a:solidFill>
              <a:schemeClr val="accent4"/>
            </a:solidFill>
            <a:ln>
              <a:noFill/>
            </a:ln>
            <a:effectLst/>
          </c:spPr>
          <c:val>
            <c:numRef>
              <c:f>NZ!$C$6:$T$6</c:f>
              <c:numCache>
                <c:formatCode>#,##0</c:formatCode>
                <c:ptCount val="18"/>
                <c:pt idx="0">
                  <c:v>88.4</c:v>
                </c:pt>
                <c:pt idx="1">
                  <c:v>90.61</c:v>
                </c:pt>
                <c:pt idx="2">
                  <c:v>92.87524999999998</c:v>
                </c:pt>
                <c:pt idx="3">
                  <c:v>95.197131249999984</c:v>
                </c:pt>
                <c:pt idx="4">
                  <c:v>97.577059531249972</c:v>
                </c:pt>
                <c:pt idx="5">
                  <c:v>100.0164860195312</c:v>
                </c:pt>
                <c:pt idx="6">
                  <c:v>102.5168981700195</c:v>
                </c:pt>
                <c:pt idx="7">
                  <c:v>105.07982062427</c:v>
                </c:pt>
                <c:pt idx="8">
                  <c:v>107.70681613987669</c:v>
                </c:pt>
                <c:pt idx="9">
                  <c:v>110.3994865433736</c:v>
                </c:pt>
                <c:pt idx="10">
                  <c:v>113.1594737069579</c:v>
                </c:pt>
                <c:pt idx="11">
                  <c:v>115.9884605496319</c:v>
                </c:pt>
                <c:pt idx="12">
                  <c:v>118.88817206337271</c:v>
                </c:pt>
                <c:pt idx="13">
                  <c:v>121.86037636495701</c:v>
                </c:pt>
                <c:pt idx="14">
                  <c:v>124.90688577408091</c:v>
                </c:pt>
                <c:pt idx="15">
                  <c:v>128.029557918433</c:v>
                </c:pt>
                <c:pt idx="16">
                  <c:v>131.2302968663937</c:v>
                </c:pt>
                <c:pt idx="17">
                  <c:v>134.5110542880536</c:v>
                </c:pt>
              </c:numCache>
            </c:numRef>
          </c:val>
          <c:extLst>
            <c:ext xmlns:c15="http://schemas.microsoft.com/office/drawing/2012/chart" uri="{02D57815-91ED-43cb-92C2-25804820EDAC}">
              <c15:filteredSeriesTitle>
                <c15:tx>
                  <c:strRef>
                    <c:extLst>
                      <c:ext uri="{02D57815-91ED-43cb-92C2-25804820EDAC}">
                        <c15:formulaRef>
                          <c15:sqref>NZ!$B$6</c15:sqref>
                        </c15:formulaRef>
                      </c:ext>
                    </c:extLst>
                    <c:strCache>
                      <c:ptCount val="1"/>
                      <c:pt idx="0">
                        <c:v>IFH</c:v>
                      </c:pt>
                    </c:strCache>
                  </c:strRef>
                </c15:tx>
              </c15:filteredSeriesTitle>
            </c:ext>
            <c:ext xmlns:c15="http://schemas.microsoft.com/office/drawing/2012/chart" uri="{02D57815-91ED-43cb-92C2-25804820EDAC}">
              <c15:filteredCategoryTitle>
                <c15:cat>
                  <c:numRef>
                    <c:extLst>
                      <c:ext uri="{02D57815-91ED-43cb-92C2-25804820EDAC}">
                        <c15:formulaRef>
                          <c15:sqref>NZ!$C$2:$T$2</c15:sqref>
                        </c15:formulaRef>
                      </c:ext>
                    </c:extLst>
                    <c:numCache>
                      <c:formatCode>General</c:formatCode>
                      <c:ptCount val="1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numCache>
                  </c:numRef>
                </c15:cat>
              </c15:filteredCategoryTitle>
            </c:ext>
          </c:extLst>
        </c:ser>
        <c:ser>
          <c:idx val="4"/>
          <c:order val="4"/>
          <c:spPr>
            <a:solidFill>
              <a:schemeClr val="accent5"/>
            </a:solidFill>
            <a:ln>
              <a:noFill/>
            </a:ln>
            <a:effectLst/>
          </c:spPr>
          <c:val>
            <c:numRef>
              <c:f>NZ!$C$7:$T$7</c:f>
              <c:numCache>
                <c:formatCode>#,##0</c:formatCode>
                <c:ptCount val="18"/>
                <c:pt idx="0">
                  <c:v>404.3</c:v>
                </c:pt>
                <c:pt idx="1">
                  <c:v>414.40750000000003</c:v>
                </c:pt>
                <c:pt idx="2">
                  <c:v>424.76768750000002</c:v>
                </c:pt>
                <c:pt idx="3">
                  <c:v>435.38687968749991</c:v>
                </c:pt>
                <c:pt idx="4">
                  <c:v>446.27155167968698</c:v>
                </c:pt>
                <c:pt idx="5">
                  <c:v>457.42834047167901</c:v>
                </c:pt>
                <c:pt idx="6">
                  <c:v>468.86404898347138</c:v>
                </c:pt>
                <c:pt idx="7">
                  <c:v>480.58565020805821</c:v>
                </c:pt>
                <c:pt idx="8">
                  <c:v>492.60029146325962</c:v>
                </c:pt>
                <c:pt idx="9">
                  <c:v>504.91529874984099</c:v>
                </c:pt>
                <c:pt idx="10">
                  <c:v>517.53818121858728</c:v>
                </c:pt>
                <c:pt idx="11">
                  <c:v>530.47663574905152</c:v>
                </c:pt>
                <c:pt idx="12">
                  <c:v>543.73855164277768</c:v>
                </c:pt>
                <c:pt idx="13">
                  <c:v>557.33201543384689</c:v>
                </c:pt>
                <c:pt idx="14">
                  <c:v>571.26531581969334</c:v>
                </c:pt>
                <c:pt idx="15">
                  <c:v>585.54694871518541</c:v>
                </c:pt>
                <c:pt idx="16">
                  <c:v>600.18562243306519</c:v>
                </c:pt>
                <c:pt idx="17">
                  <c:v>615.19026299389179</c:v>
                </c:pt>
              </c:numCache>
            </c:numRef>
          </c:val>
          <c:extLst>
            <c:ext xmlns:c15="http://schemas.microsoft.com/office/drawing/2012/chart" uri="{02D57815-91ED-43cb-92C2-25804820EDAC}">
              <c15:filteredSeriesTitle>
                <c15:tx>
                  <c:strRef>
                    <c:extLst>
                      <c:ext uri="{02D57815-91ED-43cb-92C2-25804820EDAC}">
                        <c15:formulaRef>
                          <c15:sqref>NZ!$B$7</c15:sqref>
                        </c15:formulaRef>
                      </c:ext>
                    </c:extLst>
                    <c:strCache>
                      <c:ptCount val="1"/>
                      <c:pt idx="0">
                        <c:v>IFH-5</c:v>
                      </c:pt>
                    </c:strCache>
                  </c:strRef>
                </c15:tx>
              </c15:filteredSeriesTitle>
            </c:ext>
            <c:ext xmlns:c15="http://schemas.microsoft.com/office/drawing/2012/chart" uri="{02D57815-91ED-43cb-92C2-25804820EDAC}">
              <c15:filteredCategoryTitle>
                <c15:cat>
                  <c:numRef>
                    <c:extLst>
                      <c:ext uri="{02D57815-91ED-43cb-92C2-25804820EDAC}">
                        <c15:formulaRef>
                          <c15:sqref>NZ!$C$2:$T$2</c15:sqref>
                        </c15:formulaRef>
                      </c:ext>
                    </c:extLst>
                    <c:numCache>
                      <c:formatCode>General</c:formatCode>
                      <c:ptCount val="1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numCache>
                  </c:numRef>
                </c15:cat>
              </c15:filteredCategoryTitle>
            </c:ext>
          </c:extLst>
        </c:ser>
        <c:ser>
          <c:idx val="5"/>
          <c:order val="5"/>
          <c:spPr>
            <a:solidFill>
              <a:schemeClr val="accent6"/>
            </a:solidFill>
            <a:ln>
              <a:noFill/>
            </a:ln>
            <a:effectLst/>
          </c:spPr>
          <c:val>
            <c:numRef>
              <c:f>NZ!$C$8:$T$8</c:f>
              <c:numCache>
                <c:formatCode>#,##0</c:formatCode>
                <c:ptCount val="18"/>
                <c:pt idx="0">
                  <c:v>397.8</c:v>
                </c:pt>
                <c:pt idx="1">
                  <c:v>407.745</c:v>
                </c:pt>
                <c:pt idx="2">
                  <c:v>417.9386249999996</c:v>
                </c:pt>
                <c:pt idx="3">
                  <c:v>428.38709062499998</c:v>
                </c:pt>
                <c:pt idx="4">
                  <c:v>439.09676789062462</c:v>
                </c:pt>
                <c:pt idx="5">
                  <c:v>450.07418708789049</c:v>
                </c:pt>
                <c:pt idx="6">
                  <c:v>461.32604176508761</c:v>
                </c:pt>
                <c:pt idx="7">
                  <c:v>472.85919280921502</c:v>
                </c:pt>
                <c:pt idx="8">
                  <c:v>484.68067262944538</c:v>
                </c:pt>
                <c:pt idx="9">
                  <c:v>496.79768944518122</c:v>
                </c:pt>
                <c:pt idx="10">
                  <c:v>509.21763168131082</c:v>
                </c:pt>
                <c:pt idx="11">
                  <c:v>521.94807247334336</c:v>
                </c:pt>
                <c:pt idx="12">
                  <c:v>534.99677428517703</c:v>
                </c:pt>
                <c:pt idx="13">
                  <c:v>548.37169364230635</c:v>
                </c:pt>
                <c:pt idx="14">
                  <c:v>562.08098598336403</c:v>
                </c:pt>
                <c:pt idx="15">
                  <c:v>576.13301063294807</c:v>
                </c:pt>
                <c:pt idx="16">
                  <c:v>590.53633589877143</c:v>
                </c:pt>
                <c:pt idx="17">
                  <c:v>605.29974429624099</c:v>
                </c:pt>
              </c:numCache>
            </c:numRef>
          </c:val>
          <c:extLst>
            <c:ext xmlns:c15="http://schemas.microsoft.com/office/drawing/2012/chart" uri="{02D57815-91ED-43cb-92C2-25804820EDAC}">
              <c15:filteredSeriesTitle>
                <c15:tx>
                  <c:strRef>
                    <c:extLst>
                      <c:ext uri="{02D57815-91ED-43cb-92C2-25804820EDAC}">
                        <c15:formulaRef>
                          <c15:sqref>NZ!$B$8</c15:sqref>
                        </c15:formulaRef>
                      </c:ext>
                    </c:extLst>
                    <c:strCache>
                      <c:ptCount val="1"/>
                      <c:pt idx="0">
                        <c:v>IFV</c:v>
                      </c:pt>
                    </c:strCache>
                  </c:strRef>
                </c15:tx>
              </c15:filteredSeriesTitle>
            </c:ext>
            <c:ext xmlns:c15="http://schemas.microsoft.com/office/drawing/2012/chart" uri="{02D57815-91ED-43cb-92C2-25804820EDAC}">
              <c15:filteredCategoryTitle>
                <c15:cat>
                  <c:numRef>
                    <c:extLst>
                      <c:ext uri="{02D57815-91ED-43cb-92C2-25804820EDAC}">
                        <c15:formulaRef>
                          <c15:sqref>NZ!$C$2:$T$2</c15:sqref>
                        </c15:formulaRef>
                      </c:ext>
                    </c:extLst>
                    <c:numCache>
                      <c:formatCode>General</c:formatCode>
                      <c:ptCount val="1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numCache>
                  </c:numRef>
                </c15:cat>
              </c15:filteredCategoryTitle>
            </c:ext>
          </c:extLst>
        </c:ser>
        <c:ser>
          <c:idx val="6"/>
          <c:order val="6"/>
          <c:spPr>
            <a:solidFill>
              <a:schemeClr val="accent1">
                <a:lumMod val="60000"/>
              </a:schemeClr>
            </a:solidFill>
            <a:ln>
              <a:noFill/>
            </a:ln>
            <a:effectLst/>
          </c:spPr>
          <c:val>
            <c:numRef>
              <c:f>NZ!$C$9:$T$9</c:f>
              <c:numCache>
                <c:formatCode>#,##0</c:formatCode>
                <c:ptCount val="18"/>
                <c:pt idx="0">
                  <c:v>176.04713998391</c:v>
                </c:pt>
                <c:pt idx="1">
                  <c:v>180.44831848350759</c:v>
                </c:pt>
                <c:pt idx="2">
                  <c:v>184.95952644559529</c:v>
                </c:pt>
                <c:pt idx="3">
                  <c:v>189.58351460673521</c:v>
                </c:pt>
                <c:pt idx="4">
                  <c:v>194.3231024719035</c:v>
                </c:pt>
                <c:pt idx="5">
                  <c:v>199.18118003370111</c:v>
                </c:pt>
                <c:pt idx="6">
                  <c:v>204.1607095345436</c:v>
                </c:pt>
                <c:pt idx="7">
                  <c:v>209.26472727290721</c:v>
                </c:pt>
                <c:pt idx="8">
                  <c:v>214.49634545472981</c:v>
                </c:pt>
                <c:pt idx="9">
                  <c:v>219.85875409109809</c:v>
                </c:pt>
                <c:pt idx="10">
                  <c:v>225.35522294337551</c:v>
                </c:pt>
                <c:pt idx="11">
                  <c:v>230.98910351696</c:v>
                </c:pt>
                <c:pt idx="12">
                  <c:v>236.76383110488391</c:v>
                </c:pt>
                <c:pt idx="13">
                  <c:v>242.682926882506</c:v>
                </c:pt>
                <c:pt idx="14">
                  <c:v>248.7500000545686</c:v>
                </c:pt>
                <c:pt idx="15">
                  <c:v>254.96875005593279</c:v>
                </c:pt>
                <c:pt idx="16">
                  <c:v>261.34296880733098</c:v>
                </c:pt>
                <c:pt idx="17">
                  <c:v>267.87654302751412</c:v>
                </c:pt>
              </c:numCache>
            </c:numRef>
          </c:val>
          <c:extLst>
            <c:ext xmlns:c15="http://schemas.microsoft.com/office/drawing/2012/chart" uri="{02D57815-91ED-43cb-92C2-25804820EDAC}">
              <c15:filteredSeriesTitle>
                <c15:tx>
                  <c:strRef>
                    <c:extLst>
                      <c:ext uri="{02D57815-91ED-43cb-92C2-25804820EDAC}">
                        <c15:formulaRef>
                          <c15:sqref>NZ!$B$9</c15:sqref>
                        </c15:formulaRef>
                      </c:ext>
                    </c:extLst>
                    <c:strCache>
                      <c:ptCount val="1"/>
                      <c:pt idx="0">
                        <c:v>RRH</c:v>
                      </c:pt>
                    </c:strCache>
                  </c:strRef>
                </c15:tx>
              </c15:filteredSeriesTitle>
            </c:ext>
            <c:ext xmlns:c15="http://schemas.microsoft.com/office/drawing/2012/chart" uri="{02D57815-91ED-43cb-92C2-25804820EDAC}">
              <c15:filteredCategoryTitle>
                <c15:cat>
                  <c:numRef>
                    <c:extLst>
                      <c:ext uri="{02D57815-91ED-43cb-92C2-25804820EDAC}">
                        <c15:formulaRef>
                          <c15:sqref>NZ!$C$2:$T$2</c15:sqref>
                        </c15:formulaRef>
                      </c:ext>
                    </c:extLst>
                    <c:numCache>
                      <c:formatCode>General</c:formatCode>
                      <c:ptCount val="1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numCache>
                  </c:numRef>
                </c15:cat>
              </c15:filteredCategoryTitle>
            </c:ext>
          </c:extLst>
        </c:ser>
        <c:ser>
          <c:idx val="7"/>
          <c:order val="7"/>
          <c:spPr>
            <a:solidFill>
              <a:schemeClr val="accent2">
                <a:lumMod val="60000"/>
              </a:schemeClr>
            </a:solidFill>
            <a:ln>
              <a:noFill/>
            </a:ln>
            <a:effectLst/>
          </c:spPr>
          <c:val>
            <c:numRef>
              <c:f>NZ!$C$10:$T$10</c:f>
              <c:numCache>
                <c:formatCode>#,##0</c:formatCode>
                <c:ptCount val="18"/>
                <c:pt idx="0">
                  <c:v>407.24157683024941</c:v>
                </c:pt>
                <c:pt idx="1">
                  <c:v>417.42261625100531</c:v>
                </c:pt>
                <c:pt idx="2">
                  <c:v>427.85818165728062</c:v>
                </c:pt>
                <c:pt idx="3">
                  <c:v>438.55463619871261</c:v>
                </c:pt>
                <c:pt idx="4">
                  <c:v>449.51850210368042</c:v>
                </c:pt>
                <c:pt idx="5">
                  <c:v>460.75646465627233</c:v>
                </c:pt>
                <c:pt idx="6">
                  <c:v>472.27537627267878</c:v>
                </c:pt>
                <c:pt idx="7">
                  <c:v>484.08226067949607</c:v>
                </c:pt>
                <c:pt idx="8">
                  <c:v>496.18431719648362</c:v>
                </c:pt>
                <c:pt idx="9">
                  <c:v>508.58892512639562</c:v>
                </c:pt>
                <c:pt idx="10">
                  <c:v>521.30364825455536</c:v>
                </c:pt>
                <c:pt idx="11">
                  <c:v>534.33623946091882</c:v>
                </c:pt>
                <c:pt idx="12">
                  <c:v>547.69464544744255</c:v>
                </c:pt>
                <c:pt idx="13">
                  <c:v>561.3870115836279</c:v>
                </c:pt>
                <c:pt idx="14">
                  <c:v>575.42168687321828</c:v>
                </c:pt>
                <c:pt idx="15">
                  <c:v>589.80722904504853</c:v>
                </c:pt>
                <c:pt idx="16">
                  <c:v>604.55240977117535</c:v>
                </c:pt>
                <c:pt idx="17">
                  <c:v>619.66622001545397</c:v>
                </c:pt>
              </c:numCache>
            </c:numRef>
          </c:val>
          <c:extLst>
            <c:ext xmlns:c15="http://schemas.microsoft.com/office/drawing/2012/chart" uri="{02D57815-91ED-43cb-92C2-25804820EDAC}">
              <c15:filteredSeriesTitle>
                <c15:tx>
                  <c:strRef>
                    <c:extLst>
                      <c:ext uri="{02D57815-91ED-43cb-92C2-25804820EDAC}">
                        <c15:formulaRef>
                          <c15:sqref>NZ!$B$10</c15:sqref>
                        </c15:formulaRef>
                      </c:ext>
                    </c:extLst>
                    <c:strCache>
                      <c:ptCount val="1"/>
                      <c:pt idx="0">
                        <c:v>RRV</c:v>
                      </c:pt>
                    </c:strCache>
                  </c:strRef>
                </c15:tx>
              </c15:filteredSeriesTitle>
            </c:ext>
            <c:ext xmlns:c15="http://schemas.microsoft.com/office/drawing/2012/chart" uri="{02D57815-91ED-43cb-92C2-25804820EDAC}">
              <c15:filteredCategoryTitle>
                <c15:cat>
                  <c:numRef>
                    <c:extLst>
                      <c:ext uri="{02D57815-91ED-43cb-92C2-25804820EDAC}">
                        <c15:formulaRef>
                          <c15:sqref>NZ!$C$2:$T$2</c15:sqref>
                        </c15:formulaRef>
                      </c:ext>
                    </c:extLst>
                    <c:numCache>
                      <c:formatCode>General</c:formatCode>
                      <c:ptCount val="1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numCache>
                  </c:numRef>
                </c15:cat>
              </c15:filteredCategoryTitle>
            </c:ext>
          </c:extLst>
        </c:ser>
        <c:ser>
          <c:idx val="8"/>
          <c:order val="8"/>
          <c:spPr>
            <a:solidFill>
              <a:schemeClr val="accent3">
                <a:lumMod val="60000"/>
              </a:schemeClr>
            </a:solidFill>
            <a:ln>
              <a:noFill/>
            </a:ln>
            <a:effectLst/>
          </c:spPr>
          <c:val>
            <c:numRef>
              <c:f>NZ!$C$11:$T$11</c:f>
              <c:numCache>
                <c:formatCode>#,##0</c:formatCode>
                <c:ptCount val="18"/>
                <c:pt idx="0">
                  <c:v>1565.3348109412709</c:v>
                </c:pt>
                <c:pt idx="1">
                  <c:v>1604.4681812148031</c:v>
                </c:pt>
                <c:pt idx="2">
                  <c:v>1644.579885745173</c:v>
                </c:pt>
                <c:pt idx="3">
                  <c:v>1685.694382888802</c:v>
                </c:pt>
                <c:pt idx="4">
                  <c:v>1727.8367424610219</c:v>
                </c:pt>
                <c:pt idx="5">
                  <c:v>1771.032661022547</c:v>
                </c:pt>
                <c:pt idx="6">
                  <c:v>1815.3084775481109</c:v>
                </c:pt>
                <c:pt idx="7">
                  <c:v>1860.6911894868131</c:v>
                </c:pt>
                <c:pt idx="8">
                  <c:v>1907.208469223983</c:v>
                </c:pt>
                <c:pt idx="9">
                  <c:v>1954.8886809545829</c:v>
                </c:pt>
                <c:pt idx="10">
                  <c:v>2003.760897978447</c:v>
                </c:pt>
                <c:pt idx="11">
                  <c:v>2053.854920427907</c:v>
                </c:pt>
                <c:pt idx="12">
                  <c:v>2105.2012934386062</c:v>
                </c:pt>
                <c:pt idx="13">
                  <c:v>2157.8313257745699</c:v>
                </c:pt>
                <c:pt idx="14">
                  <c:v>2211.777108918935</c:v>
                </c:pt>
                <c:pt idx="15">
                  <c:v>2267.0715366419099</c:v>
                </c:pt>
                <c:pt idx="16">
                  <c:v>2323.748325057953</c:v>
                </c:pt>
                <c:pt idx="17">
                  <c:v>2381.842033184404</c:v>
                </c:pt>
              </c:numCache>
            </c:numRef>
          </c:val>
          <c:extLst>
            <c:ext xmlns:c15="http://schemas.microsoft.com/office/drawing/2012/chart" uri="{02D57815-91ED-43cb-92C2-25804820EDAC}">
              <c15:filteredSeriesTitle>
                <c15:tx>
                  <c:strRef>
                    <c:extLst>
                      <c:ext uri="{02D57815-91ED-43cb-92C2-25804820EDAC}">
                        <c15:formulaRef>
                          <c15:sqref>NZ!$B$11</c15:sqref>
                        </c15:formulaRef>
                      </c:ext>
                    </c:extLst>
                    <c:strCache>
                      <c:ptCount val="1"/>
                      <c:pt idx="0">
                        <c:v>RRV-2</c:v>
                      </c:pt>
                    </c:strCache>
                  </c:strRef>
                </c15:tx>
              </c15:filteredSeriesTitle>
            </c:ext>
            <c:ext xmlns:c15="http://schemas.microsoft.com/office/drawing/2012/chart" uri="{02D57815-91ED-43cb-92C2-25804820EDAC}">
              <c15:filteredCategoryTitle>
                <c15:cat>
                  <c:numRef>
                    <c:extLst>
                      <c:ext uri="{02D57815-91ED-43cb-92C2-25804820EDAC}">
                        <c15:formulaRef>
                          <c15:sqref>NZ!$C$2:$T$2</c15:sqref>
                        </c15:formulaRef>
                      </c:ext>
                    </c:extLst>
                    <c:numCache>
                      <c:formatCode>General</c:formatCode>
                      <c:ptCount val="1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numCache>
                  </c:numRef>
                </c15:cat>
              </c15:filteredCategoryTitle>
            </c:ext>
          </c:extLst>
        </c:ser>
        <c:ser>
          <c:idx val="9"/>
          <c:order val="9"/>
          <c:spPr>
            <a:solidFill>
              <a:schemeClr val="accent4">
                <a:lumMod val="60000"/>
              </a:schemeClr>
            </a:solidFill>
            <a:ln>
              <a:noFill/>
            </a:ln>
            <a:effectLst/>
          </c:spPr>
          <c:val>
            <c:numRef>
              <c:f>NZ!$C$12:$T$12</c:f>
              <c:numCache>
                <c:formatCode>#,##0</c:formatCode>
                <c:ptCount val="18"/>
                <c:pt idx="0">
                  <c:v>142.11034191472251</c:v>
                </c:pt>
                <c:pt idx="1">
                  <c:v>145.66310046259051</c:v>
                </c:pt>
                <c:pt idx="2">
                  <c:v>149.30467797415531</c:v>
                </c:pt>
                <c:pt idx="3">
                  <c:v>153.03729492350911</c:v>
                </c:pt>
                <c:pt idx="4">
                  <c:v>156.86322729659679</c:v>
                </c:pt>
                <c:pt idx="5">
                  <c:v>160.7848079790117</c:v>
                </c:pt>
                <c:pt idx="6">
                  <c:v>164.804428178487</c:v>
                </c:pt>
                <c:pt idx="7">
                  <c:v>168.92453888294909</c:v>
                </c:pt>
                <c:pt idx="8">
                  <c:v>173.1476523550229</c:v>
                </c:pt>
                <c:pt idx="9">
                  <c:v>177.4763436638984</c:v>
                </c:pt>
                <c:pt idx="10">
                  <c:v>181.91325225549599</c:v>
                </c:pt>
                <c:pt idx="11">
                  <c:v>186.4610835618833</c:v>
                </c:pt>
                <c:pt idx="12">
                  <c:v>191.12261065093031</c:v>
                </c:pt>
                <c:pt idx="13">
                  <c:v>195.90067591720361</c:v>
                </c:pt>
                <c:pt idx="14">
                  <c:v>200.79819281513369</c:v>
                </c:pt>
                <c:pt idx="15">
                  <c:v>205.81814763551199</c:v>
                </c:pt>
                <c:pt idx="16">
                  <c:v>210.96360132639981</c:v>
                </c:pt>
                <c:pt idx="17">
                  <c:v>216.23769135955979</c:v>
                </c:pt>
              </c:numCache>
            </c:numRef>
          </c:val>
          <c:extLst>
            <c:ext xmlns:c15="http://schemas.microsoft.com/office/drawing/2012/chart" uri="{02D57815-91ED-43cb-92C2-25804820EDAC}">
              <c15:filteredSeriesTitle>
                <c15:tx>
                  <c:strRef>
                    <c:extLst>
                      <c:ext uri="{02D57815-91ED-43cb-92C2-25804820EDAC}">
                        <c15:formulaRef>
                          <c15:sqref>NZ!$B$12</c15:sqref>
                        </c15:formulaRef>
                      </c:ext>
                    </c:extLst>
                    <c:strCache>
                      <c:ptCount val="1"/>
                      <c:pt idx="0">
                        <c:v>RFH</c:v>
                      </c:pt>
                    </c:strCache>
                  </c:strRef>
                </c15:tx>
              </c15:filteredSeriesTitle>
            </c:ext>
            <c:ext xmlns:c15="http://schemas.microsoft.com/office/drawing/2012/chart" uri="{02D57815-91ED-43cb-92C2-25804820EDAC}">
              <c15:filteredCategoryTitle>
                <c15:cat>
                  <c:numRef>
                    <c:extLst>
                      <c:ext uri="{02D57815-91ED-43cb-92C2-25804820EDAC}">
                        <c15:formulaRef>
                          <c15:sqref>NZ!$C$2:$T$2</c15:sqref>
                        </c15:formulaRef>
                      </c:ext>
                    </c:extLst>
                    <c:numCache>
                      <c:formatCode>General</c:formatCode>
                      <c:ptCount val="1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numCache>
                  </c:numRef>
                </c15:cat>
              </c15:filteredCategoryTitle>
            </c:ext>
          </c:extLst>
        </c:ser>
        <c:ser>
          <c:idx val="10"/>
          <c:order val="10"/>
          <c:spPr>
            <a:solidFill>
              <a:schemeClr val="accent5">
                <a:lumMod val="60000"/>
              </a:schemeClr>
            </a:solidFill>
            <a:ln>
              <a:noFill/>
            </a:ln>
            <a:effectLst/>
          </c:spPr>
          <c:val>
            <c:numRef>
              <c:f>NZ!$C$13:$T$13</c:f>
              <c:numCache>
                <c:formatCode>#,##0</c:formatCode>
                <c:ptCount val="18"/>
                <c:pt idx="0">
                  <c:v>345.73113032984719</c:v>
                </c:pt>
                <c:pt idx="1">
                  <c:v>354.37440858809327</c:v>
                </c:pt>
                <c:pt idx="2">
                  <c:v>363.23376880279562</c:v>
                </c:pt>
                <c:pt idx="3">
                  <c:v>372.3146130228655</c:v>
                </c:pt>
                <c:pt idx="4">
                  <c:v>381.62247834843703</c:v>
                </c:pt>
                <c:pt idx="5">
                  <c:v>391.16304030714798</c:v>
                </c:pt>
                <c:pt idx="6">
                  <c:v>400.94211631482659</c:v>
                </c:pt>
                <c:pt idx="7">
                  <c:v>410.96566922269722</c:v>
                </c:pt>
                <c:pt idx="8">
                  <c:v>421.23981095326462</c:v>
                </c:pt>
                <c:pt idx="9">
                  <c:v>431.77080622709627</c:v>
                </c:pt>
                <c:pt idx="10">
                  <c:v>442.56507638277373</c:v>
                </c:pt>
                <c:pt idx="11">
                  <c:v>453.62920329234299</c:v>
                </c:pt>
                <c:pt idx="12">
                  <c:v>464.96993337465148</c:v>
                </c:pt>
                <c:pt idx="13">
                  <c:v>476.59418170901779</c:v>
                </c:pt>
                <c:pt idx="14">
                  <c:v>488.50903625174328</c:v>
                </c:pt>
                <c:pt idx="15">
                  <c:v>500.72176215803671</c:v>
                </c:pt>
                <c:pt idx="16">
                  <c:v>513.23980621198757</c:v>
                </c:pt>
                <c:pt idx="17">
                  <c:v>526.070801367287</c:v>
                </c:pt>
              </c:numCache>
            </c:numRef>
          </c:val>
          <c:extLst>
            <c:ext xmlns:c15="http://schemas.microsoft.com/office/drawing/2012/chart" uri="{02D57815-91ED-43cb-92C2-25804820EDAC}">
              <c15:filteredSeriesTitle>
                <c15:tx>
                  <c:strRef>
                    <c:extLst>
                      <c:ext uri="{02D57815-91ED-43cb-92C2-25804820EDAC}">
                        <c15:formulaRef>
                          <c15:sqref>NZ!$B$13</c15:sqref>
                        </c15:formulaRef>
                      </c:ext>
                    </c:extLst>
                    <c:strCache>
                      <c:ptCount val="1"/>
                      <c:pt idx="0">
                        <c:v>RFV</c:v>
                      </c:pt>
                    </c:strCache>
                  </c:strRef>
                </c15:tx>
              </c15:filteredSeriesTitle>
            </c:ext>
            <c:ext xmlns:c15="http://schemas.microsoft.com/office/drawing/2012/chart" uri="{02D57815-91ED-43cb-92C2-25804820EDAC}">
              <c15:filteredCategoryTitle>
                <c15:cat>
                  <c:numRef>
                    <c:extLst>
                      <c:ext uri="{02D57815-91ED-43cb-92C2-25804820EDAC}">
                        <c15:formulaRef>
                          <c15:sqref>NZ!$C$2:$T$2</c15:sqref>
                        </c15:formulaRef>
                      </c:ext>
                    </c:extLst>
                    <c:numCache>
                      <c:formatCode>General</c:formatCode>
                      <c:ptCount val="1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numCache>
                  </c:numRef>
                </c15:cat>
              </c15:filteredCategoryTitle>
            </c:ext>
          </c:extLst>
        </c:ser>
        <c:ser>
          <c:idx val="11"/>
          <c:order val="11"/>
          <c:spPr>
            <a:solidFill>
              <a:schemeClr val="accent6">
                <a:lumMod val="60000"/>
              </a:schemeClr>
            </a:solidFill>
            <a:ln>
              <a:noFill/>
            </a:ln>
            <a:effectLst/>
          </c:spPr>
          <c:val>
            <c:numRef>
              <c:f>NZ!$C$14:$T$14</c:f>
              <c:numCache>
                <c:formatCode>#,##0</c:formatCode>
                <c:ptCount val="18"/>
                <c:pt idx="0">
                  <c:v>474.06890322580648</c:v>
                </c:pt>
                <c:pt idx="1">
                  <c:v>485.9206258064516</c:v>
                </c:pt>
                <c:pt idx="2">
                  <c:v>498.06864145161262</c:v>
                </c:pt>
                <c:pt idx="3">
                  <c:v>510.52035748790303</c:v>
                </c:pt>
                <c:pt idx="4">
                  <c:v>523.28336642510067</c:v>
                </c:pt>
                <c:pt idx="5">
                  <c:v>536.36545058572767</c:v>
                </c:pt>
                <c:pt idx="6">
                  <c:v>549.77458685037175</c:v>
                </c:pt>
                <c:pt idx="7">
                  <c:v>563.51895152163058</c:v>
                </c:pt>
                <c:pt idx="8">
                  <c:v>577.60692530967128</c:v>
                </c:pt>
                <c:pt idx="9">
                  <c:v>592.04709844241268</c:v>
                </c:pt>
                <c:pt idx="10">
                  <c:v>606.84827590347311</c:v>
                </c:pt>
                <c:pt idx="11">
                  <c:v>622.01948280106024</c:v>
                </c:pt>
                <c:pt idx="12">
                  <c:v>637.56996987108641</c:v>
                </c:pt>
                <c:pt idx="13">
                  <c:v>653.50921911786349</c:v>
                </c:pt>
                <c:pt idx="14">
                  <c:v>669.84694959580986</c:v>
                </c:pt>
                <c:pt idx="15">
                  <c:v>686.5931233357054</c:v>
                </c:pt>
                <c:pt idx="16">
                  <c:v>703.75795141909805</c:v>
                </c:pt>
                <c:pt idx="17">
                  <c:v>721.35190020457537</c:v>
                </c:pt>
              </c:numCache>
            </c:numRef>
          </c:val>
          <c:extLst>
            <c:ext xmlns:c15="http://schemas.microsoft.com/office/drawing/2012/chart" uri="{02D57815-91ED-43cb-92C2-25804820EDAC}">
              <c15:filteredSeriesTitle>
                <c15:tx>
                  <c:strRef>
                    <c:extLst>
                      <c:ext uri="{02D57815-91ED-43cb-92C2-25804820EDAC}">
                        <c15:formulaRef>
                          <c15:sqref>NZ!$B$14</c15:sqref>
                        </c15:formulaRef>
                      </c:ext>
                    </c:extLst>
                    <c:strCache>
                      <c:ptCount val="1"/>
                      <c:pt idx="0">
                        <c:v>SRH</c:v>
                      </c:pt>
                    </c:strCache>
                  </c:strRef>
                </c15:tx>
              </c15:filteredSeriesTitle>
            </c:ext>
            <c:ext xmlns:c15="http://schemas.microsoft.com/office/drawing/2012/chart" uri="{02D57815-91ED-43cb-92C2-25804820EDAC}">
              <c15:filteredCategoryTitle>
                <c15:cat>
                  <c:numRef>
                    <c:extLst>
                      <c:ext uri="{02D57815-91ED-43cb-92C2-25804820EDAC}">
                        <c15:formulaRef>
                          <c15:sqref>NZ!$C$2:$T$2</c15:sqref>
                        </c15:formulaRef>
                      </c:ext>
                    </c:extLst>
                    <c:numCache>
                      <c:formatCode>General</c:formatCode>
                      <c:ptCount val="1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numCache>
                  </c:numRef>
                </c15:cat>
              </c15:filteredCategoryTitle>
            </c:ext>
          </c:extLst>
        </c:ser>
        <c:ser>
          <c:idx val="12"/>
          <c:order val="12"/>
          <c:spPr>
            <a:solidFill>
              <a:schemeClr val="accent1">
                <a:lumMod val="80000"/>
                <a:lumOff val="20000"/>
              </a:schemeClr>
            </a:solidFill>
            <a:ln>
              <a:noFill/>
            </a:ln>
            <a:effectLst/>
          </c:spPr>
          <c:val>
            <c:numRef>
              <c:f>NZ!$C$15:$T$15</c:f>
              <c:numCache>
                <c:formatCode>#,##0</c:formatCode>
                <c:ptCount val="18"/>
                <c:pt idx="0">
                  <c:v>1862.4135483870971</c:v>
                </c:pt>
                <c:pt idx="1">
                  <c:v>1908.9738870967749</c:v>
                </c:pt>
                <c:pt idx="2">
                  <c:v>1956.698234274194</c:v>
                </c:pt>
                <c:pt idx="3">
                  <c:v>2005.6156901310501</c:v>
                </c:pt>
                <c:pt idx="4">
                  <c:v>2055.7560823843251</c:v>
                </c:pt>
                <c:pt idx="5">
                  <c:v>2107.1499844439331</c:v>
                </c:pt>
                <c:pt idx="6">
                  <c:v>2159.828734055031</c:v>
                </c:pt>
                <c:pt idx="7">
                  <c:v>2213.8244524064071</c:v>
                </c:pt>
                <c:pt idx="8">
                  <c:v>2269.1700637165668</c:v>
                </c:pt>
                <c:pt idx="9">
                  <c:v>2325.8993153094798</c:v>
                </c:pt>
                <c:pt idx="10">
                  <c:v>2384.046798192217</c:v>
                </c:pt>
                <c:pt idx="11">
                  <c:v>2443.6479681470232</c:v>
                </c:pt>
                <c:pt idx="12">
                  <c:v>2504.7391673506982</c:v>
                </c:pt>
                <c:pt idx="13">
                  <c:v>2567.3576465344649</c:v>
                </c:pt>
                <c:pt idx="14">
                  <c:v>2631.5415876978268</c:v>
                </c:pt>
                <c:pt idx="15">
                  <c:v>2697.3301273902721</c:v>
                </c:pt>
                <c:pt idx="16">
                  <c:v>2764.7633805750302</c:v>
                </c:pt>
                <c:pt idx="17">
                  <c:v>2833.8824650894039</c:v>
                </c:pt>
              </c:numCache>
            </c:numRef>
          </c:val>
          <c:extLst>
            <c:ext xmlns:c15="http://schemas.microsoft.com/office/drawing/2012/chart" uri="{02D57815-91ED-43cb-92C2-25804820EDAC}">
              <c15:filteredSeriesTitle>
                <c15:tx>
                  <c:strRef>
                    <c:extLst>
                      <c:ext uri="{02D57815-91ED-43cb-92C2-25804820EDAC}">
                        <c15:formulaRef>
                          <c15:sqref>NZ!$B$15</c15:sqref>
                        </c15:formulaRef>
                      </c:ext>
                    </c:extLst>
                    <c:strCache>
                      <c:ptCount val="1"/>
                      <c:pt idx="0">
                        <c:v>SRV</c:v>
                      </c:pt>
                    </c:strCache>
                  </c:strRef>
                </c15:tx>
              </c15:filteredSeriesTitle>
            </c:ext>
            <c:ext xmlns:c15="http://schemas.microsoft.com/office/drawing/2012/chart" uri="{02D57815-91ED-43cb-92C2-25804820EDAC}">
              <c15:filteredCategoryTitle>
                <c15:cat>
                  <c:numRef>
                    <c:extLst>
                      <c:ext uri="{02D57815-91ED-43cb-92C2-25804820EDAC}">
                        <c15:formulaRef>
                          <c15:sqref>NZ!$C$2:$T$2</c15:sqref>
                        </c15:formulaRef>
                      </c:ext>
                    </c:extLst>
                    <c:numCache>
                      <c:formatCode>General</c:formatCode>
                      <c:ptCount val="1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numCache>
                  </c:numRef>
                </c15:cat>
              </c15:filteredCategoryTitle>
            </c:ext>
          </c:extLst>
        </c:ser>
        <c:ser>
          <c:idx val="13"/>
          <c:order val="13"/>
          <c:spPr>
            <a:solidFill>
              <a:schemeClr val="accent2">
                <a:lumMod val="80000"/>
                <a:lumOff val="20000"/>
              </a:schemeClr>
            </a:solidFill>
            <a:ln>
              <a:noFill/>
            </a:ln>
            <a:effectLst/>
          </c:spPr>
          <c:val>
            <c:numRef>
              <c:f>NZ!$C$16:$T$16</c:f>
              <c:numCache>
                <c:formatCode>#,##0</c:formatCode>
                <c:ptCount val="18"/>
                <c:pt idx="0">
                  <c:v>169.31032258064519</c:v>
                </c:pt>
                <c:pt idx="1">
                  <c:v>173.5430806451613</c:v>
                </c:pt>
                <c:pt idx="2">
                  <c:v>177.88165766129029</c:v>
                </c:pt>
                <c:pt idx="3">
                  <c:v>182.32869910282261</c:v>
                </c:pt>
                <c:pt idx="4">
                  <c:v>186.88691658039309</c:v>
                </c:pt>
                <c:pt idx="5">
                  <c:v>191.55908949490291</c:v>
                </c:pt>
                <c:pt idx="6">
                  <c:v>196.3480667322755</c:v>
                </c:pt>
                <c:pt idx="7">
                  <c:v>201.2567684005823</c:v>
                </c:pt>
                <c:pt idx="8">
                  <c:v>206.28818761059699</c:v>
                </c:pt>
                <c:pt idx="9">
                  <c:v>211.44539230086181</c:v>
                </c:pt>
                <c:pt idx="10">
                  <c:v>216.73152710838329</c:v>
                </c:pt>
                <c:pt idx="11">
                  <c:v>222.14981528609269</c:v>
                </c:pt>
                <c:pt idx="12">
                  <c:v>227.7035606682449</c:v>
                </c:pt>
                <c:pt idx="13">
                  <c:v>233.3961496849513</c:v>
                </c:pt>
                <c:pt idx="14">
                  <c:v>239.2310534270751</c:v>
                </c:pt>
                <c:pt idx="15">
                  <c:v>245.2118297627519</c:v>
                </c:pt>
                <c:pt idx="16">
                  <c:v>251.34212550682071</c:v>
                </c:pt>
                <c:pt idx="17">
                  <c:v>257.62567864449119</c:v>
                </c:pt>
              </c:numCache>
            </c:numRef>
          </c:val>
          <c:extLst>
            <c:ext xmlns:c15="http://schemas.microsoft.com/office/drawing/2012/chart" uri="{02D57815-91ED-43cb-92C2-25804820EDAC}">
              <c15:filteredSeriesTitle>
                <c15:tx>
                  <c:strRef>
                    <c:extLst>
                      <c:ext uri="{02D57815-91ED-43cb-92C2-25804820EDAC}">
                        <c15:formulaRef>
                          <c15:sqref>NZ!$B$16</c15:sqref>
                        </c15:formulaRef>
                      </c:ext>
                    </c:extLst>
                    <c:strCache>
                      <c:ptCount val="1"/>
                      <c:pt idx="0">
                        <c:v>SFH</c:v>
                      </c:pt>
                    </c:strCache>
                  </c:strRef>
                </c15:tx>
              </c15:filteredSeriesTitle>
            </c:ext>
            <c:ext xmlns:c15="http://schemas.microsoft.com/office/drawing/2012/chart" uri="{02D57815-91ED-43cb-92C2-25804820EDAC}">
              <c15:filteredCategoryTitle>
                <c15:cat>
                  <c:numRef>
                    <c:extLst>
                      <c:ext uri="{02D57815-91ED-43cb-92C2-25804820EDAC}">
                        <c15:formulaRef>
                          <c15:sqref>NZ!$C$2:$T$2</c15:sqref>
                        </c15:formulaRef>
                      </c:ext>
                    </c:extLst>
                    <c:numCache>
                      <c:formatCode>General</c:formatCode>
                      <c:ptCount val="1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numCache>
                  </c:numRef>
                </c15:cat>
              </c15:filteredCategoryTitle>
            </c:ext>
          </c:extLst>
        </c:ser>
        <c:ser>
          <c:idx val="14"/>
          <c:order val="14"/>
          <c:spPr>
            <a:solidFill>
              <a:schemeClr val="accent3">
                <a:lumMod val="80000"/>
                <a:lumOff val="20000"/>
              </a:schemeClr>
            </a:solidFill>
            <a:ln>
              <a:noFill/>
            </a:ln>
            <a:effectLst/>
          </c:spPr>
          <c:val>
            <c:numRef>
              <c:f>NZ!$C$17:$T$17</c:f>
              <c:numCache>
                <c:formatCode>#,##0</c:formatCode>
                <c:ptCount val="18"/>
                <c:pt idx="0">
                  <c:v>880.41367741935505</c:v>
                </c:pt>
                <c:pt idx="1">
                  <c:v>902.42401935483849</c:v>
                </c:pt>
                <c:pt idx="2">
                  <c:v>924.98461983870948</c:v>
                </c:pt>
                <c:pt idx="3">
                  <c:v>948.10923533467735</c:v>
                </c:pt>
                <c:pt idx="4">
                  <c:v>971.81196621804418</c:v>
                </c:pt>
                <c:pt idx="5">
                  <c:v>996.1072653734949</c:v>
                </c:pt>
                <c:pt idx="6">
                  <c:v>1021.009947007833</c:v>
                </c:pt>
                <c:pt idx="7">
                  <c:v>1046.535195683028</c:v>
                </c:pt>
                <c:pt idx="8">
                  <c:v>1072.6985755751041</c:v>
                </c:pt>
                <c:pt idx="9">
                  <c:v>1099.5160399644819</c:v>
                </c:pt>
                <c:pt idx="10">
                  <c:v>1127.003940963594</c:v>
                </c:pt>
                <c:pt idx="11">
                  <c:v>1155.179039487683</c:v>
                </c:pt>
                <c:pt idx="12">
                  <c:v>1184.0585154748751</c:v>
                </c:pt>
                <c:pt idx="13">
                  <c:v>1213.6599783617471</c:v>
                </c:pt>
                <c:pt idx="14">
                  <c:v>1244.0014778207899</c:v>
                </c:pt>
                <c:pt idx="15">
                  <c:v>1275.1015147663099</c:v>
                </c:pt>
                <c:pt idx="16">
                  <c:v>1306.979052635467</c:v>
                </c:pt>
                <c:pt idx="17">
                  <c:v>1339.653528951354</c:v>
                </c:pt>
              </c:numCache>
            </c:numRef>
          </c:val>
          <c:extLst>
            <c:ext xmlns:c15="http://schemas.microsoft.com/office/drawing/2012/chart" uri="{02D57815-91ED-43cb-92C2-25804820EDAC}">
              <c15:filteredSeriesTitle>
                <c15:tx>
                  <c:strRef>
                    <c:extLst>
                      <c:ext uri="{02D57815-91ED-43cb-92C2-25804820EDAC}">
                        <c15:formulaRef>
                          <c15:sqref>NZ!$B$17</c15:sqref>
                        </c15:formulaRef>
                      </c:ext>
                    </c:extLst>
                    <c:strCache>
                      <c:ptCount val="1"/>
                      <c:pt idx="0">
                        <c:v>SFV</c:v>
                      </c:pt>
                    </c:strCache>
                  </c:strRef>
                </c15:tx>
              </c15:filteredSeriesTitle>
            </c:ext>
            <c:ext xmlns:c15="http://schemas.microsoft.com/office/drawing/2012/chart" uri="{02D57815-91ED-43cb-92C2-25804820EDAC}">
              <c15:filteredCategoryTitle>
                <c15:cat>
                  <c:numRef>
                    <c:extLst>
                      <c:ext uri="{02D57815-91ED-43cb-92C2-25804820EDAC}">
                        <c15:formulaRef>
                          <c15:sqref>NZ!$C$2:$T$2</c15:sqref>
                        </c15:formulaRef>
                      </c:ext>
                    </c:extLst>
                    <c:numCache>
                      <c:formatCode>General</c:formatCode>
                      <c:ptCount val="18"/>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pt idx="16">
                        <c:v>2029</c:v>
                      </c:pt>
                      <c:pt idx="17">
                        <c:v>2030</c:v>
                      </c:pt>
                    </c:numCache>
                  </c:numRef>
                </c15:cat>
              </c15:filteredCategoryTitle>
            </c:ext>
          </c:extLst>
        </c:ser>
        <c:dLbls>
          <c:showLegendKey val="0"/>
          <c:showVal val="0"/>
          <c:showCatName val="0"/>
          <c:showSerName val="0"/>
          <c:showPercent val="0"/>
          <c:showBubbleSize val="0"/>
        </c:dLbls>
        <c:axId val="124372864"/>
        <c:axId val="124373256"/>
      </c:areaChart>
      <c:catAx>
        <c:axId val="1243728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4373256"/>
        <c:crosses val="autoZero"/>
        <c:auto val="1"/>
        <c:lblAlgn val="ctr"/>
        <c:lblOffset val="100"/>
        <c:noMultiLvlLbl val="0"/>
      </c:catAx>
      <c:valAx>
        <c:axId val="1243732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4372864"/>
        <c:crosses val="autoZero"/>
        <c:crossBetween val="midCat"/>
      </c:valAx>
      <c:spPr>
        <a:noFill/>
        <a:ln>
          <a:noFill/>
        </a:ln>
        <a:effectLst/>
      </c:spPr>
    </c:plotArea>
    <c:legend>
      <c:legendPos val="r"/>
      <c:layout>
        <c:manualLayout>
          <c:xMode val="edge"/>
          <c:yMode val="edge"/>
          <c:x val="0.90889963150863995"/>
          <c:y val="8.6782232488037306E-2"/>
          <c:w val="9.1100368491360301E-2"/>
          <c:h val="0.8689696888963730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0.09953</cdr:x>
      <cdr:y>0.292</cdr:y>
    </cdr:from>
    <cdr:to>
      <cdr:x>0.3673</cdr:x>
      <cdr:y>0.35347</cdr:y>
    </cdr:to>
    <cdr:sp macro="" textlink="">
      <cdr:nvSpPr>
        <cdr:cNvPr id="2" name="TextBox 1"/>
        <cdr:cNvSpPr txBox="1"/>
      </cdr:nvSpPr>
      <cdr:spPr>
        <a:xfrm xmlns:a="http://schemas.openxmlformats.org/drawingml/2006/main">
          <a:off x="893134" y="1447875"/>
          <a:ext cx="2402958"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Storage Cabinets = 17,500 (22.5%)</a:t>
          </a:r>
          <a:endParaRPr lang="en-US" sz="1100" dirty="0"/>
        </a:p>
      </cdr:txBody>
    </cdr:sp>
  </cdr:relSizeAnchor>
  <cdr:relSizeAnchor xmlns:cdr="http://schemas.openxmlformats.org/drawingml/2006/chartDrawing">
    <cdr:from>
      <cdr:x>0.06872</cdr:x>
      <cdr:y>0.67406</cdr:y>
    </cdr:from>
    <cdr:to>
      <cdr:x>0.11295</cdr:x>
      <cdr:y>0.89564</cdr:y>
    </cdr:to>
    <cdr:sp macro="" textlink="">
      <cdr:nvSpPr>
        <cdr:cNvPr id="3" name="Right Brace 2"/>
        <cdr:cNvSpPr/>
      </cdr:nvSpPr>
      <cdr:spPr>
        <a:xfrm xmlns:a="http://schemas.openxmlformats.org/drawingml/2006/main">
          <a:off x="616687" y="3342317"/>
          <a:ext cx="396949" cy="1098698"/>
        </a:xfrm>
        <a:prstGeom xmlns:a="http://schemas.openxmlformats.org/drawingml/2006/main" prst="rightBrac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0.12098</cdr:x>
      <cdr:y>0.7615</cdr:y>
    </cdr:from>
    <cdr:to>
      <cdr:x>0.46445</cdr:x>
      <cdr:y>0.81559</cdr:y>
    </cdr:to>
    <cdr:sp macro="" textlink="">
      <cdr:nvSpPr>
        <cdr:cNvPr id="4" name="TextBox 3"/>
        <cdr:cNvSpPr txBox="1"/>
      </cdr:nvSpPr>
      <cdr:spPr>
        <a:xfrm xmlns:a="http://schemas.openxmlformats.org/drawingml/2006/main">
          <a:off x="1085700" y="3775889"/>
          <a:ext cx="3082261" cy="26817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smtClean="0">
              <a:solidFill>
                <a:schemeClr val="bg1"/>
              </a:solidFill>
            </a:rPr>
            <a:t>IRV-4 = Integral Refrigeration Vertical Cabinet with Glass Doors = 36,200 (47%) </a:t>
          </a:r>
          <a:endParaRPr lang="en-US" sz="1100" dirty="0">
            <a:solidFill>
              <a:schemeClr val="bg1"/>
            </a:solidFill>
          </a:endParaRPr>
        </a:p>
      </cdr:txBody>
    </cdr:sp>
  </cdr:relSizeAnchor>
  <cdr:relSizeAnchor xmlns:cdr="http://schemas.openxmlformats.org/drawingml/2006/chartDrawing">
    <cdr:from>
      <cdr:x>0.06806</cdr:x>
      <cdr:y>0.43843</cdr:y>
    </cdr:from>
    <cdr:to>
      <cdr:x>0.1123</cdr:x>
      <cdr:y>0.54683</cdr:y>
    </cdr:to>
    <cdr:sp macro="" textlink="">
      <cdr:nvSpPr>
        <cdr:cNvPr id="5" name="Right Brace 4"/>
        <cdr:cNvSpPr/>
      </cdr:nvSpPr>
      <cdr:spPr>
        <a:xfrm xmlns:a="http://schemas.openxmlformats.org/drawingml/2006/main">
          <a:off x="610779" y="2173917"/>
          <a:ext cx="396949" cy="537535"/>
        </a:xfrm>
        <a:prstGeom xmlns:a="http://schemas.openxmlformats.org/drawingml/2006/main" prst="rightBrac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0.11453</cdr:x>
      <cdr:y>0.34098</cdr:y>
    </cdr:from>
    <cdr:to>
      <cdr:x>0.1564</cdr:x>
      <cdr:y>0.49251</cdr:y>
    </cdr:to>
    <cdr:cxnSp macro="">
      <cdr:nvCxnSpPr>
        <cdr:cNvPr id="9" name="Straight Connector 8"/>
        <cdr:cNvCxnSpPr/>
      </cdr:nvCxnSpPr>
      <cdr:spPr>
        <a:xfrm xmlns:a="http://schemas.openxmlformats.org/drawingml/2006/main" flipV="1">
          <a:off x="1027813" y="1690727"/>
          <a:ext cx="375684" cy="751367"/>
        </a:xfrm>
        <a:prstGeom xmlns:a="http://schemas.openxmlformats.org/drawingml/2006/main" prst="lin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0.1728</cdr:x>
      <cdr:y>0.68781</cdr:y>
    </cdr:from>
    <cdr:to>
      <cdr:x>0.70991</cdr:x>
      <cdr:y>0.7419</cdr:y>
    </cdr:to>
    <cdr:sp macro="" textlink="">
      <cdr:nvSpPr>
        <cdr:cNvPr id="7" name="TextBox 6"/>
        <cdr:cNvSpPr txBox="1"/>
      </cdr:nvSpPr>
      <cdr:spPr>
        <a:xfrm xmlns:a="http://schemas.openxmlformats.org/drawingml/2006/main">
          <a:off x="1550669" y="3410474"/>
          <a:ext cx="4819974" cy="26820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smtClean="0">
              <a:solidFill>
                <a:schemeClr val="bg1"/>
              </a:solidFill>
            </a:rPr>
            <a:t>RRV-2 = Remote Refrigerated Vertical Cabinets (Open, medium temp) = 8,200 (11%)  </a:t>
          </a:r>
          <a:endParaRPr lang="en-US" sz="1100" dirty="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990" cy="496427"/>
          </a:xfrm>
          <a:prstGeom prst="rect">
            <a:avLst/>
          </a:prstGeom>
        </p:spPr>
        <p:txBody>
          <a:bodyPr vert="horz" lIns="88340" tIns="44170" rIns="88340" bIns="44170" rtlCol="0"/>
          <a:lstStyle>
            <a:lvl1pPr algn="l">
              <a:defRPr sz="1200"/>
            </a:lvl1pPr>
          </a:lstStyle>
          <a:p>
            <a:endParaRPr lang="en-NZ"/>
          </a:p>
        </p:txBody>
      </p:sp>
      <p:sp>
        <p:nvSpPr>
          <p:cNvPr id="3" name="Date Placeholder 2"/>
          <p:cNvSpPr>
            <a:spLocks noGrp="1"/>
          </p:cNvSpPr>
          <p:nvPr>
            <p:ph type="dt" idx="1"/>
          </p:nvPr>
        </p:nvSpPr>
        <p:spPr>
          <a:xfrm>
            <a:off x="3855689" y="1"/>
            <a:ext cx="2949990" cy="496427"/>
          </a:xfrm>
          <a:prstGeom prst="rect">
            <a:avLst/>
          </a:prstGeom>
        </p:spPr>
        <p:txBody>
          <a:bodyPr vert="horz" lIns="88340" tIns="44170" rIns="88340" bIns="44170" rtlCol="0"/>
          <a:lstStyle>
            <a:lvl1pPr algn="r">
              <a:defRPr sz="1200"/>
            </a:lvl1pPr>
          </a:lstStyle>
          <a:p>
            <a:fld id="{05289078-7D4E-4C0F-B67A-4E87EFE08DF5}" type="datetimeFigureOut">
              <a:rPr lang="en-NZ" smtClean="0"/>
              <a:t>22/08/2016</a:t>
            </a:fld>
            <a:endParaRPr lang="en-NZ"/>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88340" tIns="44170" rIns="88340" bIns="44170" rtlCol="0" anchor="ctr"/>
          <a:lstStyle/>
          <a:p>
            <a:endParaRPr lang="en-NZ"/>
          </a:p>
        </p:txBody>
      </p:sp>
      <p:sp>
        <p:nvSpPr>
          <p:cNvPr id="5" name="Notes Placeholder 4"/>
          <p:cNvSpPr>
            <a:spLocks noGrp="1"/>
          </p:cNvSpPr>
          <p:nvPr>
            <p:ph type="body" sz="quarter" idx="3"/>
          </p:nvPr>
        </p:nvSpPr>
        <p:spPr>
          <a:xfrm>
            <a:off x="680416" y="4720684"/>
            <a:ext cx="5446369" cy="4472471"/>
          </a:xfrm>
          <a:prstGeom prst="rect">
            <a:avLst/>
          </a:prstGeom>
        </p:spPr>
        <p:txBody>
          <a:bodyPr vert="horz" lIns="88340" tIns="44170" rIns="88340" bIns="4417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441369"/>
            <a:ext cx="2949990" cy="496427"/>
          </a:xfrm>
          <a:prstGeom prst="rect">
            <a:avLst/>
          </a:prstGeom>
        </p:spPr>
        <p:txBody>
          <a:bodyPr vert="horz" lIns="88340" tIns="44170" rIns="88340" bIns="44170" rtlCol="0" anchor="b"/>
          <a:lstStyle>
            <a:lvl1pPr algn="l">
              <a:defRPr sz="1200"/>
            </a:lvl1pPr>
          </a:lstStyle>
          <a:p>
            <a:endParaRPr lang="en-NZ"/>
          </a:p>
        </p:txBody>
      </p:sp>
      <p:sp>
        <p:nvSpPr>
          <p:cNvPr id="7" name="Slide Number Placeholder 6"/>
          <p:cNvSpPr>
            <a:spLocks noGrp="1"/>
          </p:cNvSpPr>
          <p:nvPr>
            <p:ph type="sldNum" sz="quarter" idx="5"/>
          </p:nvPr>
        </p:nvSpPr>
        <p:spPr>
          <a:xfrm>
            <a:off x="3855689" y="9441369"/>
            <a:ext cx="2949990" cy="496427"/>
          </a:xfrm>
          <a:prstGeom prst="rect">
            <a:avLst/>
          </a:prstGeom>
        </p:spPr>
        <p:txBody>
          <a:bodyPr vert="horz" lIns="88340" tIns="44170" rIns="88340" bIns="44170" rtlCol="0" anchor="b"/>
          <a:lstStyle>
            <a:lvl1pPr algn="r">
              <a:defRPr sz="1200"/>
            </a:lvl1pPr>
          </a:lstStyle>
          <a:p>
            <a:fld id="{680E3F31-455F-42CF-A921-DA03F1F795DC}" type="slidenum">
              <a:rPr lang="en-NZ" smtClean="0"/>
              <a:t>‹#›</a:t>
            </a:fld>
            <a:endParaRPr lang="en-NZ"/>
          </a:p>
        </p:txBody>
      </p:sp>
    </p:spTree>
    <p:extLst>
      <p:ext uri="{BB962C8B-B14F-4D97-AF65-F5344CB8AC3E}">
        <p14:creationId xmlns:p14="http://schemas.microsoft.com/office/powerpoint/2010/main" val="2877368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80E3F31-455F-42CF-A921-DA03F1F795DC}" type="slidenum">
              <a:rPr lang="en-NZ" smtClean="0"/>
              <a:t>1</a:t>
            </a:fld>
            <a:endParaRPr lang="en-NZ"/>
          </a:p>
        </p:txBody>
      </p:sp>
    </p:spTree>
    <p:extLst>
      <p:ext uri="{BB962C8B-B14F-4D97-AF65-F5344CB8AC3E}">
        <p14:creationId xmlns:p14="http://schemas.microsoft.com/office/powerpoint/2010/main" val="2609851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dirty="0" smtClean="0">
              <a:latin typeface="Times" pitchFamily="18" charset="0"/>
              <a:ea typeface="ＭＳ Ｐゴシック" pitchFamily="-107" charset="-128"/>
            </a:endParaRPr>
          </a:p>
        </p:txBody>
      </p:sp>
    </p:spTree>
    <p:extLst>
      <p:ext uri="{BB962C8B-B14F-4D97-AF65-F5344CB8AC3E}">
        <p14:creationId xmlns:p14="http://schemas.microsoft.com/office/powerpoint/2010/main" val="2144630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80E3F31-455F-42CF-A921-DA03F1F795DC}" type="slidenum">
              <a:rPr lang="en-NZ" smtClean="0"/>
              <a:t>11</a:t>
            </a:fld>
            <a:endParaRPr lang="en-NZ"/>
          </a:p>
        </p:txBody>
      </p:sp>
    </p:spTree>
    <p:extLst>
      <p:ext uri="{BB962C8B-B14F-4D97-AF65-F5344CB8AC3E}">
        <p14:creationId xmlns:p14="http://schemas.microsoft.com/office/powerpoint/2010/main" val="1976311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80E3F31-455F-42CF-A921-DA03F1F795DC}" type="slidenum">
              <a:rPr lang="en-NZ" smtClean="0"/>
              <a:t>12</a:t>
            </a:fld>
            <a:endParaRPr lang="en-NZ"/>
          </a:p>
        </p:txBody>
      </p:sp>
    </p:spTree>
    <p:extLst>
      <p:ext uri="{BB962C8B-B14F-4D97-AF65-F5344CB8AC3E}">
        <p14:creationId xmlns:p14="http://schemas.microsoft.com/office/powerpoint/2010/main" val="4264624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z="1100" dirty="0">
              <a:latin typeface="Arial" charset="0"/>
              <a:ea typeface="ＭＳ Ｐゴシック" pitchFamily="-107" charset="-128"/>
            </a:endParaRPr>
          </a:p>
        </p:txBody>
      </p:sp>
    </p:spTree>
    <p:extLst>
      <p:ext uri="{BB962C8B-B14F-4D97-AF65-F5344CB8AC3E}">
        <p14:creationId xmlns:p14="http://schemas.microsoft.com/office/powerpoint/2010/main" val="414267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80E3F31-455F-42CF-A921-DA03F1F795DC}" type="slidenum">
              <a:rPr lang="en-NZ" smtClean="0"/>
              <a:t>14</a:t>
            </a:fld>
            <a:endParaRPr lang="en-NZ"/>
          </a:p>
        </p:txBody>
      </p:sp>
    </p:spTree>
    <p:extLst>
      <p:ext uri="{BB962C8B-B14F-4D97-AF65-F5344CB8AC3E}">
        <p14:creationId xmlns:p14="http://schemas.microsoft.com/office/powerpoint/2010/main" val="494863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80E3F31-455F-42CF-A921-DA03F1F795DC}" type="slidenum">
              <a:rPr lang="en-NZ" smtClean="0"/>
              <a:t>15</a:t>
            </a:fld>
            <a:endParaRPr lang="en-NZ"/>
          </a:p>
        </p:txBody>
      </p:sp>
    </p:spTree>
    <p:extLst>
      <p:ext uri="{BB962C8B-B14F-4D97-AF65-F5344CB8AC3E}">
        <p14:creationId xmlns:p14="http://schemas.microsoft.com/office/powerpoint/2010/main" val="4003563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80E3F31-455F-42CF-A921-DA03F1F795DC}" type="slidenum">
              <a:rPr lang="en-NZ" smtClean="0"/>
              <a:t>16</a:t>
            </a:fld>
            <a:endParaRPr lang="en-NZ"/>
          </a:p>
        </p:txBody>
      </p:sp>
    </p:spTree>
    <p:extLst>
      <p:ext uri="{BB962C8B-B14F-4D97-AF65-F5344CB8AC3E}">
        <p14:creationId xmlns:p14="http://schemas.microsoft.com/office/powerpoint/2010/main" val="1309499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80E3F31-455F-42CF-A921-DA03F1F795DC}" type="slidenum">
              <a:rPr lang="en-NZ" smtClean="0"/>
              <a:t>17</a:t>
            </a:fld>
            <a:endParaRPr lang="en-NZ"/>
          </a:p>
        </p:txBody>
      </p:sp>
    </p:spTree>
    <p:extLst>
      <p:ext uri="{BB962C8B-B14F-4D97-AF65-F5344CB8AC3E}">
        <p14:creationId xmlns:p14="http://schemas.microsoft.com/office/powerpoint/2010/main" val="3553294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80E3F31-455F-42CF-A921-DA03F1F795DC}" type="slidenum">
              <a:rPr lang="en-NZ" smtClean="0"/>
              <a:t>18</a:t>
            </a:fld>
            <a:endParaRPr lang="en-NZ"/>
          </a:p>
        </p:txBody>
      </p:sp>
    </p:spTree>
    <p:extLst>
      <p:ext uri="{BB962C8B-B14F-4D97-AF65-F5344CB8AC3E}">
        <p14:creationId xmlns:p14="http://schemas.microsoft.com/office/powerpoint/2010/main" val="3162532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80E3F31-455F-42CF-A921-DA03F1F795DC}" type="slidenum">
              <a:rPr lang="en-NZ" smtClean="0"/>
              <a:t>19</a:t>
            </a:fld>
            <a:endParaRPr lang="en-NZ"/>
          </a:p>
        </p:txBody>
      </p:sp>
    </p:spTree>
    <p:extLst>
      <p:ext uri="{BB962C8B-B14F-4D97-AF65-F5344CB8AC3E}">
        <p14:creationId xmlns:p14="http://schemas.microsoft.com/office/powerpoint/2010/main" val="2687566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80E3F31-455F-42CF-A921-DA03F1F795DC}" type="slidenum">
              <a:rPr lang="en-NZ" smtClean="0"/>
              <a:t>2</a:t>
            </a:fld>
            <a:endParaRPr lang="en-NZ"/>
          </a:p>
        </p:txBody>
      </p:sp>
    </p:spTree>
    <p:extLst>
      <p:ext uri="{BB962C8B-B14F-4D97-AF65-F5344CB8AC3E}">
        <p14:creationId xmlns:p14="http://schemas.microsoft.com/office/powerpoint/2010/main" val="231980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80E3F31-455F-42CF-A921-DA03F1F795DC}" type="slidenum">
              <a:rPr lang="en-NZ" smtClean="0"/>
              <a:t>20</a:t>
            </a:fld>
            <a:endParaRPr lang="en-NZ"/>
          </a:p>
        </p:txBody>
      </p:sp>
    </p:spTree>
    <p:extLst>
      <p:ext uri="{BB962C8B-B14F-4D97-AF65-F5344CB8AC3E}">
        <p14:creationId xmlns:p14="http://schemas.microsoft.com/office/powerpoint/2010/main" val="1225808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80E3F31-455F-42CF-A921-DA03F1F795DC}" type="slidenum">
              <a:rPr lang="en-NZ" smtClean="0"/>
              <a:t>21</a:t>
            </a:fld>
            <a:endParaRPr lang="en-NZ"/>
          </a:p>
        </p:txBody>
      </p:sp>
    </p:spTree>
    <p:extLst>
      <p:ext uri="{BB962C8B-B14F-4D97-AF65-F5344CB8AC3E}">
        <p14:creationId xmlns:p14="http://schemas.microsoft.com/office/powerpoint/2010/main" val="3981914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80E3F31-455F-42CF-A921-DA03F1F795DC}" type="slidenum">
              <a:rPr lang="en-NZ" smtClean="0"/>
              <a:t>22</a:t>
            </a:fld>
            <a:endParaRPr lang="en-NZ"/>
          </a:p>
        </p:txBody>
      </p:sp>
    </p:spTree>
    <p:extLst>
      <p:ext uri="{BB962C8B-B14F-4D97-AF65-F5344CB8AC3E}">
        <p14:creationId xmlns:p14="http://schemas.microsoft.com/office/powerpoint/2010/main" val="1788812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80E3F31-455F-42CF-A921-DA03F1F795DC}" type="slidenum">
              <a:rPr lang="en-NZ" smtClean="0"/>
              <a:t>23</a:t>
            </a:fld>
            <a:endParaRPr lang="en-NZ"/>
          </a:p>
        </p:txBody>
      </p:sp>
    </p:spTree>
    <p:extLst>
      <p:ext uri="{BB962C8B-B14F-4D97-AF65-F5344CB8AC3E}">
        <p14:creationId xmlns:p14="http://schemas.microsoft.com/office/powerpoint/2010/main" val="3514406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80E3F31-455F-42CF-A921-DA03F1F795DC}" type="slidenum">
              <a:rPr lang="en-NZ" smtClean="0"/>
              <a:t>24</a:t>
            </a:fld>
            <a:endParaRPr lang="en-NZ"/>
          </a:p>
        </p:txBody>
      </p:sp>
    </p:spTree>
    <p:extLst>
      <p:ext uri="{BB962C8B-B14F-4D97-AF65-F5344CB8AC3E}">
        <p14:creationId xmlns:p14="http://schemas.microsoft.com/office/powerpoint/2010/main" val="16803123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80E3F31-455F-42CF-A921-DA03F1F795DC}" type="slidenum">
              <a:rPr lang="en-NZ" smtClean="0"/>
              <a:t>25</a:t>
            </a:fld>
            <a:endParaRPr lang="en-NZ"/>
          </a:p>
        </p:txBody>
      </p:sp>
    </p:spTree>
    <p:extLst>
      <p:ext uri="{BB962C8B-B14F-4D97-AF65-F5344CB8AC3E}">
        <p14:creationId xmlns:p14="http://schemas.microsoft.com/office/powerpoint/2010/main" val="11300159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80E3F31-455F-42CF-A921-DA03F1F795DC}" type="slidenum">
              <a:rPr lang="en-NZ" smtClean="0"/>
              <a:t>26</a:t>
            </a:fld>
            <a:endParaRPr lang="en-NZ"/>
          </a:p>
        </p:txBody>
      </p:sp>
    </p:spTree>
    <p:extLst>
      <p:ext uri="{BB962C8B-B14F-4D97-AF65-F5344CB8AC3E}">
        <p14:creationId xmlns:p14="http://schemas.microsoft.com/office/powerpoint/2010/main" val="3625670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80E3F31-455F-42CF-A921-DA03F1F795DC}" type="slidenum">
              <a:rPr lang="en-NZ" smtClean="0"/>
              <a:t>27</a:t>
            </a:fld>
            <a:endParaRPr lang="en-NZ"/>
          </a:p>
        </p:txBody>
      </p:sp>
    </p:spTree>
    <p:extLst>
      <p:ext uri="{BB962C8B-B14F-4D97-AF65-F5344CB8AC3E}">
        <p14:creationId xmlns:p14="http://schemas.microsoft.com/office/powerpoint/2010/main" val="1562987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80E3F31-455F-42CF-A921-DA03F1F795DC}" type="slidenum">
              <a:rPr lang="en-NZ" smtClean="0"/>
              <a:t>28</a:t>
            </a:fld>
            <a:endParaRPr lang="en-NZ"/>
          </a:p>
        </p:txBody>
      </p:sp>
    </p:spTree>
    <p:extLst>
      <p:ext uri="{BB962C8B-B14F-4D97-AF65-F5344CB8AC3E}">
        <p14:creationId xmlns:p14="http://schemas.microsoft.com/office/powerpoint/2010/main" val="384417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80E3F31-455F-42CF-A921-DA03F1F795DC}" type="slidenum">
              <a:rPr lang="en-NZ" smtClean="0"/>
              <a:t>29</a:t>
            </a:fld>
            <a:endParaRPr lang="en-NZ"/>
          </a:p>
        </p:txBody>
      </p:sp>
    </p:spTree>
    <p:extLst>
      <p:ext uri="{BB962C8B-B14F-4D97-AF65-F5344CB8AC3E}">
        <p14:creationId xmlns:p14="http://schemas.microsoft.com/office/powerpoint/2010/main" val="3505717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80E3F31-455F-42CF-A921-DA03F1F795DC}" type="slidenum">
              <a:rPr lang="en-NZ" smtClean="0"/>
              <a:t>3</a:t>
            </a:fld>
            <a:endParaRPr lang="en-NZ"/>
          </a:p>
        </p:txBody>
      </p:sp>
    </p:spTree>
    <p:extLst>
      <p:ext uri="{BB962C8B-B14F-4D97-AF65-F5344CB8AC3E}">
        <p14:creationId xmlns:p14="http://schemas.microsoft.com/office/powerpoint/2010/main" val="14856895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80E3F31-455F-42CF-A921-DA03F1F795DC}" type="slidenum">
              <a:rPr lang="en-NZ" smtClean="0"/>
              <a:t>30</a:t>
            </a:fld>
            <a:endParaRPr lang="en-NZ"/>
          </a:p>
        </p:txBody>
      </p:sp>
    </p:spTree>
    <p:extLst>
      <p:ext uri="{BB962C8B-B14F-4D97-AF65-F5344CB8AC3E}">
        <p14:creationId xmlns:p14="http://schemas.microsoft.com/office/powerpoint/2010/main" val="1200021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80E3F31-455F-42CF-A921-DA03F1F795DC}" type="slidenum">
              <a:rPr lang="en-NZ" smtClean="0"/>
              <a:t>31</a:t>
            </a:fld>
            <a:endParaRPr lang="en-NZ"/>
          </a:p>
        </p:txBody>
      </p:sp>
    </p:spTree>
    <p:extLst>
      <p:ext uri="{BB962C8B-B14F-4D97-AF65-F5344CB8AC3E}">
        <p14:creationId xmlns:p14="http://schemas.microsoft.com/office/powerpoint/2010/main" val="1046766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80E3F31-455F-42CF-A921-DA03F1F795DC}" type="slidenum">
              <a:rPr lang="en-NZ" smtClean="0"/>
              <a:t>32</a:t>
            </a:fld>
            <a:endParaRPr lang="en-NZ"/>
          </a:p>
        </p:txBody>
      </p:sp>
    </p:spTree>
    <p:extLst>
      <p:ext uri="{BB962C8B-B14F-4D97-AF65-F5344CB8AC3E}">
        <p14:creationId xmlns:p14="http://schemas.microsoft.com/office/powerpoint/2010/main" val="1061568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80E3F31-455F-42CF-A921-DA03F1F795DC}" type="slidenum">
              <a:rPr lang="en-NZ" smtClean="0"/>
              <a:t>33</a:t>
            </a:fld>
            <a:endParaRPr lang="en-NZ"/>
          </a:p>
        </p:txBody>
      </p:sp>
    </p:spTree>
    <p:extLst>
      <p:ext uri="{BB962C8B-B14F-4D97-AF65-F5344CB8AC3E}">
        <p14:creationId xmlns:p14="http://schemas.microsoft.com/office/powerpoint/2010/main" val="388792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80E3F31-455F-42CF-A921-DA03F1F795DC}" type="slidenum">
              <a:rPr lang="en-NZ" smtClean="0"/>
              <a:t>34</a:t>
            </a:fld>
            <a:endParaRPr lang="en-NZ"/>
          </a:p>
        </p:txBody>
      </p:sp>
    </p:spTree>
    <p:extLst>
      <p:ext uri="{BB962C8B-B14F-4D97-AF65-F5344CB8AC3E}">
        <p14:creationId xmlns:p14="http://schemas.microsoft.com/office/powerpoint/2010/main" val="4679977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80E3F31-455F-42CF-A921-DA03F1F795DC}" type="slidenum">
              <a:rPr lang="en-NZ" smtClean="0"/>
              <a:t>35</a:t>
            </a:fld>
            <a:endParaRPr lang="en-NZ"/>
          </a:p>
        </p:txBody>
      </p:sp>
    </p:spTree>
    <p:extLst>
      <p:ext uri="{BB962C8B-B14F-4D97-AF65-F5344CB8AC3E}">
        <p14:creationId xmlns:p14="http://schemas.microsoft.com/office/powerpoint/2010/main" val="24215926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0E3F31-455F-42CF-A921-DA03F1F795DC}" type="slidenum">
              <a:rPr lang="en-NZ" smtClean="0"/>
              <a:t>36</a:t>
            </a:fld>
            <a:endParaRPr lang="en-NZ"/>
          </a:p>
        </p:txBody>
      </p:sp>
    </p:spTree>
    <p:extLst>
      <p:ext uri="{BB962C8B-B14F-4D97-AF65-F5344CB8AC3E}">
        <p14:creationId xmlns:p14="http://schemas.microsoft.com/office/powerpoint/2010/main" val="11277153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80E3F31-455F-42CF-A921-DA03F1F795DC}" type="slidenum">
              <a:rPr lang="en-NZ" smtClean="0"/>
              <a:t>37</a:t>
            </a:fld>
            <a:endParaRPr lang="en-NZ"/>
          </a:p>
        </p:txBody>
      </p:sp>
    </p:spTree>
    <p:extLst>
      <p:ext uri="{BB962C8B-B14F-4D97-AF65-F5344CB8AC3E}">
        <p14:creationId xmlns:p14="http://schemas.microsoft.com/office/powerpoint/2010/main" val="40019516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80E3F31-455F-42CF-A921-DA03F1F795DC}" type="slidenum">
              <a:rPr lang="en-NZ" smtClean="0"/>
              <a:t>38</a:t>
            </a:fld>
            <a:endParaRPr lang="en-NZ"/>
          </a:p>
        </p:txBody>
      </p:sp>
    </p:spTree>
    <p:extLst>
      <p:ext uri="{BB962C8B-B14F-4D97-AF65-F5344CB8AC3E}">
        <p14:creationId xmlns:p14="http://schemas.microsoft.com/office/powerpoint/2010/main" val="36454645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80E3F31-455F-42CF-A921-DA03F1F795DC}" type="slidenum">
              <a:rPr lang="en-NZ" smtClean="0"/>
              <a:t>39</a:t>
            </a:fld>
            <a:endParaRPr lang="en-NZ"/>
          </a:p>
        </p:txBody>
      </p:sp>
    </p:spTree>
    <p:extLst>
      <p:ext uri="{BB962C8B-B14F-4D97-AF65-F5344CB8AC3E}">
        <p14:creationId xmlns:p14="http://schemas.microsoft.com/office/powerpoint/2010/main" val="3976952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80E3F31-455F-42CF-A921-DA03F1F795DC}" type="slidenum">
              <a:rPr lang="en-NZ" smtClean="0"/>
              <a:t>4</a:t>
            </a:fld>
            <a:endParaRPr lang="en-NZ"/>
          </a:p>
        </p:txBody>
      </p:sp>
    </p:spTree>
    <p:extLst>
      <p:ext uri="{BB962C8B-B14F-4D97-AF65-F5344CB8AC3E}">
        <p14:creationId xmlns:p14="http://schemas.microsoft.com/office/powerpoint/2010/main" val="34913404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80E3F31-455F-42CF-A921-DA03F1F795DC}" type="slidenum">
              <a:rPr lang="en-NZ" smtClean="0"/>
              <a:t>40</a:t>
            </a:fld>
            <a:endParaRPr lang="en-NZ"/>
          </a:p>
        </p:txBody>
      </p:sp>
    </p:spTree>
    <p:extLst>
      <p:ext uri="{BB962C8B-B14F-4D97-AF65-F5344CB8AC3E}">
        <p14:creationId xmlns:p14="http://schemas.microsoft.com/office/powerpoint/2010/main" val="601502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80E3F31-455F-42CF-A921-DA03F1F795DC}" type="slidenum">
              <a:rPr lang="en-NZ" smtClean="0"/>
              <a:t>41</a:t>
            </a:fld>
            <a:endParaRPr lang="en-NZ"/>
          </a:p>
        </p:txBody>
      </p:sp>
    </p:spTree>
    <p:extLst>
      <p:ext uri="{BB962C8B-B14F-4D97-AF65-F5344CB8AC3E}">
        <p14:creationId xmlns:p14="http://schemas.microsoft.com/office/powerpoint/2010/main" val="15145568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80E3F31-455F-42CF-A921-DA03F1F795DC}" type="slidenum">
              <a:rPr lang="en-NZ" smtClean="0"/>
              <a:t>42</a:t>
            </a:fld>
            <a:endParaRPr lang="en-NZ"/>
          </a:p>
        </p:txBody>
      </p:sp>
    </p:spTree>
    <p:extLst>
      <p:ext uri="{BB962C8B-B14F-4D97-AF65-F5344CB8AC3E}">
        <p14:creationId xmlns:p14="http://schemas.microsoft.com/office/powerpoint/2010/main" val="24168911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80E3F31-455F-42CF-A921-DA03F1F795DC}" type="slidenum">
              <a:rPr lang="en-NZ" smtClean="0"/>
              <a:t>43</a:t>
            </a:fld>
            <a:endParaRPr lang="en-NZ"/>
          </a:p>
        </p:txBody>
      </p:sp>
    </p:spTree>
    <p:extLst>
      <p:ext uri="{BB962C8B-B14F-4D97-AF65-F5344CB8AC3E}">
        <p14:creationId xmlns:p14="http://schemas.microsoft.com/office/powerpoint/2010/main" val="4000581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80E3F31-455F-42CF-A921-DA03F1F795DC}" type="slidenum">
              <a:rPr lang="en-NZ" smtClean="0"/>
              <a:t>44</a:t>
            </a:fld>
            <a:endParaRPr lang="en-NZ"/>
          </a:p>
        </p:txBody>
      </p:sp>
    </p:spTree>
    <p:extLst>
      <p:ext uri="{BB962C8B-B14F-4D97-AF65-F5344CB8AC3E}">
        <p14:creationId xmlns:p14="http://schemas.microsoft.com/office/powerpoint/2010/main" val="8307375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80E3F31-455F-42CF-A921-DA03F1F795DC}" type="slidenum">
              <a:rPr lang="en-NZ" smtClean="0"/>
              <a:t>45</a:t>
            </a:fld>
            <a:endParaRPr lang="en-NZ"/>
          </a:p>
        </p:txBody>
      </p:sp>
    </p:spTree>
    <p:extLst>
      <p:ext uri="{BB962C8B-B14F-4D97-AF65-F5344CB8AC3E}">
        <p14:creationId xmlns:p14="http://schemas.microsoft.com/office/powerpoint/2010/main" val="19415616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80E3F31-455F-42CF-A921-DA03F1F795DC}" type="slidenum">
              <a:rPr lang="en-NZ" smtClean="0"/>
              <a:t>46</a:t>
            </a:fld>
            <a:endParaRPr lang="en-NZ"/>
          </a:p>
        </p:txBody>
      </p:sp>
    </p:spTree>
    <p:extLst>
      <p:ext uri="{BB962C8B-B14F-4D97-AF65-F5344CB8AC3E}">
        <p14:creationId xmlns:p14="http://schemas.microsoft.com/office/powerpoint/2010/main" val="2453992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80E3F31-455F-42CF-A921-DA03F1F795DC}" type="slidenum">
              <a:rPr lang="en-NZ" smtClean="0"/>
              <a:t>47</a:t>
            </a:fld>
            <a:endParaRPr lang="en-NZ"/>
          </a:p>
        </p:txBody>
      </p:sp>
    </p:spTree>
    <p:extLst>
      <p:ext uri="{BB962C8B-B14F-4D97-AF65-F5344CB8AC3E}">
        <p14:creationId xmlns:p14="http://schemas.microsoft.com/office/powerpoint/2010/main" val="79963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80E3F31-455F-42CF-A921-DA03F1F795DC}" type="slidenum">
              <a:rPr lang="en-NZ" smtClean="0"/>
              <a:t>48</a:t>
            </a:fld>
            <a:endParaRPr lang="en-NZ"/>
          </a:p>
        </p:txBody>
      </p:sp>
    </p:spTree>
    <p:extLst>
      <p:ext uri="{BB962C8B-B14F-4D97-AF65-F5344CB8AC3E}">
        <p14:creationId xmlns:p14="http://schemas.microsoft.com/office/powerpoint/2010/main" val="23242748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80E3F31-455F-42CF-A921-DA03F1F795DC}" type="slidenum">
              <a:rPr lang="en-NZ" smtClean="0"/>
              <a:t>49</a:t>
            </a:fld>
            <a:endParaRPr lang="en-NZ"/>
          </a:p>
        </p:txBody>
      </p:sp>
    </p:spTree>
    <p:extLst>
      <p:ext uri="{BB962C8B-B14F-4D97-AF65-F5344CB8AC3E}">
        <p14:creationId xmlns:p14="http://schemas.microsoft.com/office/powerpoint/2010/main" val="1652002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0" dirty="0"/>
          </a:p>
        </p:txBody>
      </p:sp>
      <p:sp>
        <p:nvSpPr>
          <p:cNvPr id="4" name="Slide Number Placeholder 3"/>
          <p:cNvSpPr>
            <a:spLocks noGrp="1"/>
          </p:cNvSpPr>
          <p:nvPr>
            <p:ph type="sldNum" sz="quarter" idx="10"/>
          </p:nvPr>
        </p:nvSpPr>
        <p:spPr/>
        <p:txBody>
          <a:bodyPr/>
          <a:lstStyle/>
          <a:p>
            <a:fld id="{680E3F31-455F-42CF-A921-DA03F1F795DC}" type="slidenum">
              <a:rPr lang="en-NZ" smtClean="0"/>
              <a:t>5</a:t>
            </a:fld>
            <a:endParaRPr lang="en-NZ"/>
          </a:p>
        </p:txBody>
      </p:sp>
    </p:spTree>
    <p:extLst>
      <p:ext uri="{BB962C8B-B14F-4D97-AF65-F5344CB8AC3E}">
        <p14:creationId xmlns:p14="http://schemas.microsoft.com/office/powerpoint/2010/main" val="42731114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80E3F31-455F-42CF-A921-DA03F1F795DC}" type="slidenum">
              <a:rPr lang="en-NZ" smtClean="0"/>
              <a:t>50</a:t>
            </a:fld>
            <a:endParaRPr lang="en-NZ"/>
          </a:p>
        </p:txBody>
      </p:sp>
    </p:spTree>
    <p:extLst>
      <p:ext uri="{BB962C8B-B14F-4D97-AF65-F5344CB8AC3E}">
        <p14:creationId xmlns:p14="http://schemas.microsoft.com/office/powerpoint/2010/main" val="31605413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80E3F31-455F-42CF-A921-DA03F1F795DC}" type="slidenum">
              <a:rPr lang="en-NZ" smtClean="0"/>
              <a:t>51</a:t>
            </a:fld>
            <a:endParaRPr lang="en-NZ"/>
          </a:p>
        </p:txBody>
      </p:sp>
    </p:spTree>
    <p:extLst>
      <p:ext uri="{BB962C8B-B14F-4D97-AF65-F5344CB8AC3E}">
        <p14:creationId xmlns:p14="http://schemas.microsoft.com/office/powerpoint/2010/main" val="26446028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80E3F31-455F-42CF-A921-DA03F1F795DC}" type="slidenum">
              <a:rPr lang="en-NZ" smtClean="0"/>
              <a:t>52</a:t>
            </a:fld>
            <a:endParaRPr lang="en-NZ"/>
          </a:p>
        </p:txBody>
      </p:sp>
    </p:spTree>
    <p:extLst>
      <p:ext uri="{BB962C8B-B14F-4D97-AF65-F5344CB8AC3E}">
        <p14:creationId xmlns:p14="http://schemas.microsoft.com/office/powerpoint/2010/main" val="29395357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80E3F31-455F-42CF-A921-DA03F1F795DC}" type="slidenum">
              <a:rPr lang="en-NZ" smtClean="0"/>
              <a:t>53</a:t>
            </a:fld>
            <a:endParaRPr lang="en-NZ"/>
          </a:p>
        </p:txBody>
      </p:sp>
    </p:spTree>
    <p:extLst>
      <p:ext uri="{BB962C8B-B14F-4D97-AF65-F5344CB8AC3E}">
        <p14:creationId xmlns:p14="http://schemas.microsoft.com/office/powerpoint/2010/main" val="40346962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80E3F31-455F-42CF-A921-DA03F1F795DC}" type="slidenum">
              <a:rPr lang="en-NZ" smtClean="0"/>
              <a:t>54</a:t>
            </a:fld>
            <a:endParaRPr lang="en-NZ"/>
          </a:p>
        </p:txBody>
      </p:sp>
    </p:spTree>
    <p:extLst>
      <p:ext uri="{BB962C8B-B14F-4D97-AF65-F5344CB8AC3E}">
        <p14:creationId xmlns:p14="http://schemas.microsoft.com/office/powerpoint/2010/main" val="40034484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80E3F31-455F-42CF-A921-DA03F1F795DC}" type="slidenum">
              <a:rPr lang="en-NZ" smtClean="0"/>
              <a:t>55</a:t>
            </a:fld>
            <a:endParaRPr lang="en-NZ"/>
          </a:p>
        </p:txBody>
      </p:sp>
    </p:spTree>
    <p:extLst>
      <p:ext uri="{BB962C8B-B14F-4D97-AF65-F5344CB8AC3E}">
        <p14:creationId xmlns:p14="http://schemas.microsoft.com/office/powerpoint/2010/main" val="8655316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80E3F31-455F-42CF-A921-DA03F1F795DC}" type="slidenum">
              <a:rPr lang="en-NZ" smtClean="0"/>
              <a:t>56</a:t>
            </a:fld>
            <a:endParaRPr lang="en-NZ"/>
          </a:p>
        </p:txBody>
      </p:sp>
    </p:spTree>
    <p:extLst>
      <p:ext uri="{BB962C8B-B14F-4D97-AF65-F5344CB8AC3E}">
        <p14:creationId xmlns:p14="http://schemas.microsoft.com/office/powerpoint/2010/main" val="14918785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80E3F31-455F-42CF-A921-DA03F1F795DC}" type="slidenum">
              <a:rPr lang="en-NZ" smtClean="0"/>
              <a:t>57</a:t>
            </a:fld>
            <a:endParaRPr lang="en-NZ"/>
          </a:p>
        </p:txBody>
      </p:sp>
    </p:spTree>
    <p:extLst>
      <p:ext uri="{BB962C8B-B14F-4D97-AF65-F5344CB8AC3E}">
        <p14:creationId xmlns:p14="http://schemas.microsoft.com/office/powerpoint/2010/main" val="18416204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80E3F31-455F-42CF-A921-DA03F1F795DC}" type="slidenum">
              <a:rPr lang="en-NZ" smtClean="0"/>
              <a:t>58</a:t>
            </a:fld>
            <a:endParaRPr lang="en-NZ"/>
          </a:p>
        </p:txBody>
      </p:sp>
    </p:spTree>
    <p:extLst>
      <p:ext uri="{BB962C8B-B14F-4D97-AF65-F5344CB8AC3E}">
        <p14:creationId xmlns:p14="http://schemas.microsoft.com/office/powerpoint/2010/main" val="12684293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80E3F31-455F-42CF-A921-DA03F1F795DC}" type="slidenum">
              <a:rPr lang="en-NZ" smtClean="0"/>
              <a:t>59</a:t>
            </a:fld>
            <a:endParaRPr lang="en-NZ"/>
          </a:p>
        </p:txBody>
      </p:sp>
    </p:spTree>
    <p:extLst>
      <p:ext uri="{BB962C8B-B14F-4D97-AF65-F5344CB8AC3E}">
        <p14:creationId xmlns:p14="http://schemas.microsoft.com/office/powerpoint/2010/main" val="1234201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80E3F31-455F-42CF-A921-DA03F1F795DC}" type="slidenum">
              <a:rPr lang="en-NZ" smtClean="0"/>
              <a:t>6</a:t>
            </a:fld>
            <a:endParaRPr lang="en-NZ"/>
          </a:p>
        </p:txBody>
      </p:sp>
    </p:spTree>
    <p:extLst>
      <p:ext uri="{BB962C8B-B14F-4D97-AF65-F5344CB8AC3E}">
        <p14:creationId xmlns:p14="http://schemas.microsoft.com/office/powerpoint/2010/main" val="38511697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487B14B-B2ED-4547-A174-ABB110A7EE9F}" type="slidenum">
              <a:rPr lang="en-AU" smtClean="0"/>
              <a:pPr/>
              <a:t>60</a:t>
            </a:fld>
            <a:endParaRPr lang="en-AU" dirty="0"/>
          </a:p>
        </p:txBody>
      </p:sp>
    </p:spTree>
    <p:extLst>
      <p:ext uri="{BB962C8B-B14F-4D97-AF65-F5344CB8AC3E}">
        <p14:creationId xmlns:p14="http://schemas.microsoft.com/office/powerpoint/2010/main" val="14456177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487B14B-B2ED-4547-A174-ABB110A7EE9F}" type="slidenum">
              <a:rPr lang="en-AU" smtClean="0"/>
              <a:pPr/>
              <a:t>61</a:t>
            </a:fld>
            <a:endParaRPr lang="en-AU" dirty="0"/>
          </a:p>
        </p:txBody>
      </p:sp>
    </p:spTree>
    <p:extLst>
      <p:ext uri="{BB962C8B-B14F-4D97-AF65-F5344CB8AC3E}">
        <p14:creationId xmlns:p14="http://schemas.microsoft.com/office/powerpoint/2010/main" val="40397823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487B14B-B2ED-4547-A174-ABB110A7EE9F}" type="slidenum">
              <a:rPr lang="en-AU" smtClean="0"/>
              <a:pPr/>
              <a:t>62</a:t>
            </a:fld>
            <a:endParaRPr lang="en-AU" dirty="0"/>
          </a:p>
        </p:txBody>
      </p:sp>
    </p:spTree>
    <p:extLst>
      <p:ext uri="{BB962C8B-B14F-4D97-AF65-F5344CB8AC3E}">
        <p14:creationId xmlns:p14="http://schemas.microsoft.com/office/powerpoint/2010/main" val="11349467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56901">
              <a:defRPr/>
            </a:pPr>
            <a:endParaRPr lang="en-AU" dirty="0"/>
          </a:p>
        </p:txBody>
      </p:sp>
      <p:sp>
        <p:nvSpPr>
          <p:cNvPr id="4" name="Slide Number Placeholder 3"/>
          <p:cNvSpPr>
            <a:spLocks noGrp="1"/>
          </p:cNvSpPr>
          <p:nvPr>
            <p:ph type="sldNum" sz="quarter" idx="10"/>
          </p:nvPr>
        </p:nvSpPr>
        <p:spPr/>
        <p:txBody>
          <a:bodyPr/>
          <a:lstStyle/>
          <a:p>
            <a:fld id="{7487B14B-B2ED-4547-A174-ABB110A7EE9F}" type="slidenum">
              <a:rPr lang="en-AU" smtClean="0"/>
              <a:pPr/>
              <a:t>63</a:t>
            </a:fld>
            <a:endParaRPr lang="en-AU" dirty="0"/>
          </a:p>
        </p:txBody>
      </p:sp>
    </p:spTree>
    <p:extLst>
      <p:ext uri="{BB962C8B-B14F-4D97-AF65-F5344CB8AC3E}">
        <p14:creationId xmlns:p14="http://schemas.microsoft.com/office/powerpoint/2010/main" val="2224493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80E3F31-455F-42CF-A921-DA03F1F795DC}" type="slidenum">
              <a:rPr lang="en-NZ" smtClean="0"/>
              <a:t>64</a:t>
            </a:fld>
            <a:endParaRPr lang="en-NZ"/>
          </a:p>
        </p:txBody>
      </p:sp>
    </p:spTree>
    <p:extLst>
      <p:ext uri="{BB962C8B-B14F-4D97-AF65-F5344CB8AC3E}">
        <p14:creationId xmlns:p14="http://schemas.microsoft.com/office/powerpoint/2010/main" val="34370984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80E3F31-455F-42CF-A921-DA03F1F795DC}" type="slidenum">
              <a:rPr lang="en-NZ" smtClean="0"/>
              <a:t>65</a:t>
            </a:fld>
            <a:endParaRPr lang="en-NZ"/>
          </a:p>
        </p:txBody>
      </p:sp>
    </p:spTree>
    <p:extLst>
      <p:ext uri="{BB962C8B-B14F-4D97-AF65-F5344CB8AC3E}">
        <p14:creationId xmlns:p14="http://schemas.microsoft.com/office/powerpoint/2010/main" val="164869528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80E3F31-455F-42CF-A921-DA03F1F795DC}" type="slidenum">
              <a:rPr lang="en-NZ" smtClean="0"/>
              <a:t>66</a:t>
            </a:fld>
            <a:endParaRPr lang="en-NZ"/>
          </a:p>
        </p:txBody>
      </p:sp>
    </p:spTree>
    <p:extLst>
      <p:ext uri="{BB962C8B-B14F-4D97-AF65-F5344CB8AC3E}">
        <p14:creationId xmlns:p14="http://schemas.microsoft.com/office/powerpoint/2010/main" val="41535332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80E3F31-455F-42CF-A921-DA03F1F795DC}" type="slidenum">
              <a:rPr lang="en-NZ" smtClean="0"/>
              <a:t>67</a:t>
            </a:fld>
            <a:endParaRPr lang="en-NZ"/>
          </a:p>
        </p:txBody>
      </p:sp>
    </p:spTree>
    <p:extLst>
      <p:ext uri="{BB962C8B-B14F-4D97-AF65-F5344CB8AC3E}">
        <p14:creationId xmlns:p14="http://schemas.microsoft.com/office/powerpoint/2010/main" val="227104454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80E3F31-455F-42CF-A921-DA03F1F795DC}" type="slidenum">
              <a:rPr lang="en-NZ" smtClean="0"/>
              <a:t>68</a:t>
            </a:fld>
            <a:endParaRPr lang="en-NZ"/>
          </a:p>
        </p:txBody>
      </p:sp>
    </p:spTree>
    <p:extLst>
      <p:ext uri="{BB962C8B-B14F-4D97-AF65-F5344CB8AC3E}">
        <p14:creationId xmlns:p14="http://schemas.microsoft.com/office/powerpoint/2010/main" val="171515758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487B14B-B2ED-4547-A174-ABB110A7EE9F}" type="slidenum">
              <a:rPr lang="en-AU" smtClean="0"/>
              <a:pPr/>
              <a:t>69</a:t>
            </a:fld>
            <a:endParaRPr lang="en-AU" dirty="0"/>
          </a:p>
        </p:txBody>
      </p:sp>
    </p:spTree>
    <p:extLst>
      <p:ext uri="{BB962C8B-B14F-4D97-AF65-F5344CB8AC3E}">
        <p14:creationId xmlns:p14="http://schemas.microsoft.com/office/powerpoint/2010/main" val="1266832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80E3F31-455F-42CF-A921-DA03F1F795DC}" type="slidenum">
              <a:rPr lang="en-NZ" smtClean="0"/>
              <a:t>7</a:t>
            </a:fld>
            <a:endParaRPr lang="en-NZ"/>
          </a:p>
        </p:txBody>
      </p:sp>
    </p:spTree>
    <p:extLst>
      <p:ext uri="{BB962C8B-B14F-4D97-AF65-F5344CB8AC3E}">
        <p14:creationId xmlns:p14="http://schemas.microsoft.com/office/powerpoint/2010/main" val="385116974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80E3F31-455F-42CF-A921-DA03F1F795DC}" type="slidenum">
              <a:rPr lang="en-NZ" smtClean="0"/>
              <a:t>70</a:t>
            </a:fld>
            <a:endParaRPr lang="en-NZ"/>
          </a:p>
        </p:txBody>
      </p:sp>
    </p:spTree>
    <p:extLst>
      <p:ext uri="{BB962C8B-B14F-4D97-AF65-F5344CB8AC3E}">
        <p14:creationId xmlns:p14="http://schemas.microsoft.com/office/powerpoint/2010/main" val="161734510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80E3F31-455F-42CF-A921-DA03F1F795DC}" type="slidenum">
              <a:rPr lang="en-NZ" smtClean="0"/>
              <a:t>71</a:t>
            </a:fld>
            <a:endParaRPr lang="en-NZ"/>
          </a:p>
        </p:txBody>
      </p:sp>
    </p:spTree>
    <p:extLst>
      <p:ext uri="{BB962C8B-B14F-4D97-AF65-F5344CB8AC3E}">
        <p14:creationId xmlns:p14="http://schemas.microsoft.com/office/powerpoint/2010/main" val="288831833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487B14B-B2ED-4547-A174-ABB110A7EE9F}" type="slidenum">
              <a:rPr lang="en-AU" smtClean="0"/>
              <a:pPr/>
              <a:t>72</a:t>
            </a:fld>
            <a:endParaRPr lang="en-AU" dirty="0"/>
          </a:p>
        </p:txBody>
      </p:sp>
    </p:spTree>
    <p:extLst>
      <p:ext uri="{BB962C8B-B14F-4D97-AF65-F5344CB8AC3E}">
        <p14:creationId xmlns:p14="http://schemas.microsoft.com/office/powerpoint/2010/main" val="80723805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487B14B-B2ED-4547-A174-ABB110A7EE9F}" type="slidenum">
              <a:rPr lang="en-AU" smtClean="0"/>
              <a:pPr/>
              <a:t>73</a:t>
            </a:fld>
            <a:endParaRPr lang="en-AU" dirty="0"/>
          </a:p>
        </p:txBody>
      </p:sp>
    </p:spTree>
    <p:extLst>
      <p:ext uri="{BB962C8B-B14F-4D97-AF65-F5344CB8AC3E}">
        <p14:creationId xmlns:p14="http://schemas.microsoft.com/office/powerpoint/2010/main" val="80723805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487B14B-B2ED-4547-A174-ABB110A7EE9F}" type="slidenum">
              <a:rPr lang="en-AU" smtClean="0"/>
              <a:pPr/>
              <a:t>74</a:t>
            </a:fld>
            <a:endParaRPr lang="en-AU" dirty="0"/>
          </a:p>
        </p:txBody>
      </p:sp>
    </p:spTree>
    <p:extLst>
      <p:ext uri="{BB962C8B-B14F-4D97-AF65-F5344CB8AC3E}">
        <p14:creationId xmlns:p14="http://schemas.microsoft.com/office/powerpoint/2010/main" val="80723805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80E3F31-455F-42CF-A921-DA03F1F795DC}" type="slidenum">
              <a:rPr lang="en-NZ" smtClean="0"/>
              <a:t>75</a:t>
            </a:fld>
            <a:endParaRPr lang="en-NZ"/>
          </a:p>
        </p:txBody>
      </p:sp>
    </p:spTree>
    <p:extLst>
      <p:ext uri="{BB962C8B-B14F-4D97-AF65-F5344CB8AC3E}">
        <p14:creationId xmlns:p14="http://schemas.microsoft.com/office/powerpoint/2010/main" val="307893348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300" b="1" dirty="0"/>
          </a:p>
        </p:txBody>
      </p:sp>
      <p:sp>
        <p:nvSpPr>
          <p:cNvPr id="4" name="Slide Number Placeholder 3"/>
          <p:cNvSpPr>
            <a:spLocks noGrp="1"/>
          </p:cNvSpPr>
          <p:nvPr>
            <p:ph type="sldNum" sz="quarter" idx="10"/>
          </p:nvPr>
        </p:nvSpPr>
        <p:spPr/>
        <p:txBody>
          <a:bodyPr/>
          <a:lstStyle/>
          <a:p>
            <a:fld id="{8299C988-95D4-49BD-B46E-FDB373AB25C2}" type="slidenum">
              <a:rPr lang="en-AU" smtClean="0"/>
              <a:t>76</a:t>
            </a:fld>
            <a:endParaRPr lang="en-AU" dirty="0"/>
          </a:p>
        </p:txBody>
      </p:sp>
    </p:spTree>
    <p:extLst>
      <p:ext uri="{BB962C8B-B14F-4D97-AF65-F5344CB8AC3E}">
        <p14:creationId xmlns:p14="http://schemas.microsoft.com/office/powerpoint/2010/main" val="187498239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299C988-95D4-49BD-B46E-FDB373AB25C2}" type="slidenum">
              <a:rPr lang="en-AU" smtClean="0"/>
              <a:t>77</a:t>
            </a:fld>
            <a:endParaRPr lang="en-AU" dirty="0"/>
          </a:p>
        </p:txBody>
      </p:sp>
    </p:spTree>
    <p:extLst>
      <p:ext uri="{BB962C8B-B14F-4D97-AF65-F5344CB8AC3E}">
        <p14:creationId xmlns:p14="http://schemas.microsoft.com/office/powerpoint/2010/main" val="263347504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80E3F31-455F-42CF-A921-DA03F1F795DC}" type="slidenum">
              <a:rPr lang="en-NZ" smtClean="0"/>
              <a:t>78</a:t>
            </a:fld>
            <a:endParaRPr lang="en-NZ"/>
          </a:p>
        </p:txBody>
      </p:sp>
    </p:spTree>
    <p:extLst>
      <p:ext uri="{BB962C8B-B14F-4D97-AF65-F5344CB8AC3E}">
        <p14:creationId xmlns:p14="http://schemas.microsoft.com/office/powerpoint/2010/main" val="1356547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6063" indent="-276063"/>
            <a:endParaRPr lang="en-NZ" dirty="0"/>
          </a:p>
        </p:txBody>
      </p:sp>
      <p:sp>
        <p:nvSpPr>
          <p:cNvPr id="4" name="Slide Number Placeholder 3"/>
          <p:cNvSpPr>
            <a:spLocks noGrp="1"/>
          </p:cNvSpPr>
          <p:nvPr>
            <p:ph type="sldNum" sz="quarter" idx="10"/>
          </p:nvPr>
        </p:nvSpPr>
        <p:spPr/>
        <p:txBody>
          <a:bodyPr/>
          <a:lstStyle/>
          <a:p>
            <a:fld id="{680E3F31-455F-42CF-A921-DA03F1F795DC}" type="slidenum">
              <a:rPr lang="en-NZ" smtClean="0"/>
              <a:t>8</a:t>
            </a:fld>
            <a:endParaRPr lang="en-NZ"/>
          </a:p>
        </p:txBody>
      </p:sp>
    </p:spTree>
    <p:extLst>
      <p:ext uri="{BB962C8B-B14F-4D97-AF65-F5344CB8AC3E}">
        <p14:creationId xmlns:p14="http://schemas.microsoft.com/office/powerpoint/2010/main" val="4066103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80E3F31-455F-42CF-A921-DA03F1F795DC}" type="slidenum">
              <a:rPr lang="en-NZ" smtClean="0"/>
              <a:t>9</a:t>
            </a:fld>
            <a:endParaRPr lang="en-NZ"/>
          </a:p>
        </p:txBody>
      </p:sp>
    </p:spTree>
    <p:extLst>
      <p:ext uri="{BB962C8B-B14F-4D97-AF65-F5344CB8AC3E}">
        <p14:creationId xmlns:p14="http://schemas.microsoft.com/office/powerpoint/2010/main" val="2466653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58FAB4-4C79-4D87-84C0-9D751F76122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A5C636-831D-45A0-AFD4-622EC69CA29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7F62C2D-BE35-46F3-9D95-13CB6C3EC3F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9013"/>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C0FF29-C3A7-4267-ADC8-664AB0C1F15C}"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0"/>
            <a:ext cx="8229600" cy="6126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93495ED-0652-4C73-A9C1-45A26D3D42DE}"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565400"/>
            <a:ext cx="7772400" cy="2201333"/>
          </a:xfrm>
        </p:spPr>
        <p:txBody>
          <a:bodyPr/>
          <a:lstStyle/>
          <a:p>
            <a:r>
              <a:rPr lang="en-AU"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286D6FB-CE2D-4FCF-BDE2-16A4E371775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EE1C24"/>
                </a:solidFill>
              </a:defRPr>
            </a:lvl1pPr>
          </a:lstStyle>
          <a:p>
            <a:r>
              <a:rPr lang="en-AU"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446AA2-557E-4AF8-A090-1F5720A196E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69D1D25-99F7-477E-8F2B-AFA8B95B074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896BBB8-07C4-4288-A545-A54CB1DB805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28FFC9B-51CF-4891-B4D9-1711D7FD56A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F69B2F-B6EB-4582-8484-B30CEFBF7EA8}"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1716586-0A72-488E-86B6-A96714D2317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D44DAF-686E-4052-9120-CB50F2D61AA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E3 generic_screen.jpg"/>
          <p:cNvPicPr>
            <a:picLocks noChangeAspect="1"/>
          </p:cNvPicPr>
          <p:nvPr userDrawn="1"/>
        </p:nvPicPr>
        <p:blipFill>
          <a:blip r:embed="rId15"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0"/>
            <a:ext cx="8229600" cy="9890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smtClean="0"/>
              <a:t>Click to edit Master title style</a:t>
            </a:r>
            <a:endParaRPr lang="en-US" smtClean="0"/>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smtClean="0"/>
          </a:p>
        </p:txBody>
      </p:sp>
      <p:sp>
        <p:nvSpPr>
          <p:cNvPr id="4" name="Date Placeholder 3"/>
          <p:cNvSpPr>
            <a:spLocks noGrp="1"/>
          </p:cNvSpPr>
          <p:nvPr>
            <p:ph type="dt" sz="half" idx="2"/>
          </p:nvPr>
        </p:nvSpPr>
        <p:spPr>
          <a:xfrm>
            <a:off x="457200" y="6478588"/>
            <a:ext cx="2133600" cy="365125"/>
          </a:xfrm>
          <a:prstGeom prst="rect">
            <a:avLst/>
          </a:prstGeom>
        </p:spPr>
        <p:txBody>
          <a:bodyPr vert="horz" lIns="91440" tIns="45720" rIns="91440" bIns="45720" rtlCol="0" anchor="ctr"/>
          <a:lstStyle>
            <a:lvl1pPr algn="l" fontAlgn="auto">
              <a:spcBef>
                <a:spcPts val="0"/>
              </a:spcBef>
              <a:spcAft>
                <a:spcPts val="0"/>
              </a:spcAft>
              <a:defRPr sz="1000" b="0" i="0">
                <a:solidFill>
                  <a:schemeClr val="tx1">
                    <a:tint val="75000"/>
                  </a:schemeClr>
                </a:solidFill>
                <a:latin typeface="Georgia"/>
                <a:cs typeface="Georgia"/>
              </a:defRPr>
            </a:lvl1pPr>
          </a:lstStyle>
          <a:p>
            <a:pPr>
              <a:defRPr/>
            </a:pPr>
            <a:endParaRPr lang="en-US" dirty="0"/>
          </a:p>
        </p:txBody>
      </p:sp>
      <p:sp>
        <p:nvSpPr>
          <p:cNvPr id="5" name="Footer Placeholder 4"/>
          <p:cNvSpPr>
            <a:spLocks noGrp="1"/>
          </p:cNvSpPr>
          <p:nvPr>
            <p:ph type="ftr" sz="quarter" idx="3"/>
          </p:nvPr>
        </p:nvSpPr>
        <p:spPr>
          <a:xfrm>
            <a:off x="3124200" y="6470650"/>
            <a:ext cx="2895600" cy="365125"/>
          </a:xfrm>
          <a:prstGeom prst="rect">
            <a:avLst/>
          </a:prstGeom>
        </p:spPr>
        <p:txBody>
          <a:bodyPr vert="horz" lIns="91440" tIns="45720" rIns="91440" bIns="45720" rtlCol="0" anchor="ctr"/>
          <a:lstStyle>
            <a:lvl1pPr algn="ctr" fontAlgn="auto">
              <a:spcBef>
                <a:spcPts val="0"/>
              </a:spcBef>
              <a:spcAft>
                <a:spcPts val="0"/>
              </a:spcAft>
              <a:defRPr sz="1000" b="0" i="0">
                <a:solidFill>
                  <a:schemeClr val="tx1">
                    <a:tint val="75000"/>
                  </a:schemeClr>
                </a:solidFill>
                <a:latin typeface="Georgia"/>
                <a:cs typeface="Georgia"/>
              </a:defRPr>
            </a:lvl1pPr>
          </a:lstStyle>
          <a:p>
            <a:pPr>
              <a:defRPr/>
            </a:pPr>
            <a:endParaRPr lang="en-US"/>
          </a:p>
        </p:txBody>
      </p:sp>
      <p:sp>
        <p:nvSpPr>
          <p:cNvPr id="6" name="Slide Number Placeholder 5"/>
          <p:cNvSpPr>
            <a:spLocks noGrp="1"/>
          </p:cNvSpPr>
          <p:nvPr>
            <p:ph type="sldNum" sz="quarter" idx="4"/>
          </p:nvPr>
        </p:nvSpPr>
        <p:spPr>
          <a:xfrm>
            <a:off x="6553200" y="6478588"/>
            <a:ext cx="2133600" cy="365125"/>
          </a:xfrm>
          <a:prstGeom prst="rect">
            <a:avLst/>
          </a:prstGeom>
        </p:spPr>
        <p:txBody>
          <a:bodyPr vert="horz" lIns="91440" tIns="45720" rIns="91440" bIns="45720" rtlCol="0" anchor="ctr"/>
          <a:lstStyle>
            <a:lvl1pPr algn="r" fontAlgn="auto">
              <a:spcBef>
                <a:spcPts val="0"/>
              </a:spcBef>
              <a:spcAft>
                <a:spcPts val="0"/>
              </a:spcAft>
              <a:defRPr sz="1000" b="0" i="0">
                <a:solidFill>
                  <a:schemeClr val="tx1">
                    <a:tint val="75000"/>
                  </a:schemeClr>
                </a:solidFill>
                <a:latin typeface="Georgia"/>
                <a:cs typeface="Georgia"/>
              </a:defRPr>
            </a:lvl1pPr>
          </a:lstStyle>
          <a:p>
            <a:pPr>
              <a:defRPr/>
            </a:pPr>
            <a:fld id="{50484FEA-0F9D-4396-9DA4-40E3EAB9804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ftr="0" dt="0"/>
  <p:txStyles>
    <p:titleStyle>
      <a:lvl1pPr algn="l" defTabSz="457200" rtl="0" eaLnBrk="0" fontAlgn="base" hangingPunct="0">
        <a:spcBef>
          <a:spcPct val="0"/>
        </a:spcBef>
        <a:spcAft>
          <a:spcPct val="0"/>
        </a:spcAft>
        <a:defRPr sz="3200" b="1" kern="1200">
          <a:solidFill>
            <a:schemeClr val="bg1"/>
          </a:solidFill>
          <a:latin typeface="Helvetica"/>
          <a:ea typeface="Helvetica"/>
          <a:cs typeface="Helvetica"/>
        </a:defRPr>
      </a:lvl1pPr>
      <a:lvl2pPr algn="l" defTabSz="457200" rtl="0" eaLnBrk="0" fontAlgn="base" hangingPunct="0">
        <a:spcBef>
          <a:spcPct val="0"/>
        </a:spcBef>
        <a:spcAft>
          <a:spcPct val="0"/>
        </a:spcAft>
        <a:defRPr sz="3200" b="1">
          <a:solidFill>
            <a:schemeClr val="bg1"/>
          </a:solidFill>
          <a:latin typeface="Helvetica"/>
          <a:ea typeface="Helvetica"/>
          <a:cs typeface="Helvetica"/>
        </a:defRPr>
      </a:lvl2pPr>
      <a:lvl3pPr algn="l" defTabSz="457200" rtl="0" eaLnBrk="0" fontAlgn="base" hangingPunct="0">
        <a:spcBef>
          <a:spcPct val="0"/>
        </a:spcBef>
        <a:spcAft>
          <a:spcPct val="0"/>
        </a:spcAft>
        <a:defRPr sz="3200" b="1">
          <a:solidFill>
            <a:schemeClr val="bg1"/>
          </a:solidFill>
          <a:latin typeface="Helvetica"/>
          <a:ea typeface="Helvetica"/>
          <a:cs typeface="Helvetica"/>
        </a:defRPr>
      </a:lvl3pPr>
      <a:lvl4pPr algn="l" defTabSz="457200" rtl="0" eaLnBrk="0" fontAlgn="base" hangingPunct="0">
        <a:spcBef>
          <a:spcPct val="0"/>
        </a:spcBef>
        <a:spcAft>
          <a:spcPct val="0"/>
        </a:spcAft>
        <a:defRPr sz="3200" b="1">
          <a:solidFill>
            <a:schemeClr val="bg1"/>
          </a:solidFill>
          <a:latin typeface="Helvetica"/>
          <a:ea typeface="Helvetica"/>
          <a:cs typeface="Helvetica"/>
        </a:defRPr>
      </a:lvl4pPr>
      <a:lvl5pPr algn="l" defTabSz="457200" rtl="0" eaLnBrk="0" fontAlgn="base" hangingPunct="0">
        <a:spcBef>
          <a:spcPct val="0"/>
        </a:spcBef>
        <a:spcAft>
          <a:spcPct val="0"/>
        </a:spcAft>
        <a:defRPr sz="3200" b="1">
          <a:solidFill>
            <a:schemeClr val="bg1"/>
          </a:solidFill>
          <a:latin typeface="Helvetica"/>
          <a:ea typeface="Helvetica"/>
          <a:cs typeface="Helvetica"/>
        </a:defRPr>
      </a:lvl5pPr>
      <a:lvl6pPr marL="457200" algn="l" defTabSz="457200" rtl="0" fontAlgn="base">
        <a:spcBef>
          <a:spcPct val="0"/>
        </a:spcBef>
        <a:spcAft>
          <a:spcPct val="0"/>
        </a:spcAft>
        <a:defRPr sz="3200" b="1">
          <a:solidFill>
            <a:schemeClr val="bg1"/>
          </a:solidFill>
          <a:latin typeface="Helvetica"/>
          <a:ea typeface="Helvetica"/>
          <a:cs typeface="Helvetica"/>
        </a:defRPr>
      </a:lvl6pPr>
      <a:lvl7pPr marL="914400" algn="l" defTabSz="457200" rtl="0" fontAlgn="base">
        <a:spcBef>
          <a:spcPct val="0"/>
        </a:spcBef>
        <a:spcAft>
          <a:spcPct val="0"/>
        </a:spcAft>
        <a:defRPr sz="3200" b="1">
          <a:solidFill>
            <a:schemeClr val="bg1"/>
          </a:solidFill>
          <a:latin typeface="Helvetica"/>
          <a:ea typeface="Helvetica"/>
          <a:cs typeface="Helvetica"/>
        </a:defRPr>
      </a:lvl7pPr>
      <a:lvl8pPr marL="1371600" algn="l" defTabSz="457200" rtl="0" fontAlgn="base">
        <a:spcBef>
          <a:spcPct val="0"/>
        </a:spcBef>
        <a:spcAft>
          <a:spcPct val="0"/>
        </a:spcAft>
        <a:defRPr sz="3200" b="1">
          <a:solidFill>
            <a:schemeClr val="bg1"/>
          </a:solidFill>
          <a:latin typeface="Helvetica"/>
          <a:ea typeface="Helvetica"/>
          <a:cs typeface="Helvetica"/>
        </a:defRPr>
      </a:lvl8pPr>
      <a:lvl9pPr marL="1828800" algn="l" defTabSz="457200" rtl="0" fontAlgn="base">
        <a:spcBef>
          <a:spcPct val="0"/>
        </a:spcBef>
        <a:spcAft>
          <a:spcPct val="0"/>
        </a:spcAft>
        <a:defRPr sz="3200" b="1">
          <a:solidFill>
            <a:schemeClr val="bg1"/>
          </a:solidFill>
          <a:latin typeface="Helvetica"/>
          <a:ea typeface="Helvetica"/>
          <a:cs typeface="Helvetica"/>
        </a:defRPr>
      </a:lvl9pPr>
    </p:titleStyle>
    <p:bodyStyle>
      <a:lvl1pPr marL="342900" indent="-342900" algn="l" defTabSz="457200" rtl="0" eaLnBrk="0" fontAlgn="base" hangingPunct="0">
        <a:spcBef>
          <a:spcPct val="20000"/>
        </a:spcBef>
        <a:spcAft>
          <a:spcPct val="0"/>
        </a:spcAft>
        <a:buClr>
          <a:srgbClr val="EE1C24"/>
        </a:buClr>
        <a:buFont typeface="Arial" charset="0"/>
        <a:buChar char="•"/>
        <a:defRPr sz="3200" kern="1200">
          <a:solidFill>
            <a:schemeClr val="tx1"/>
          </a:solidFill>
          <a:latin typeface="Georgia"/>
          <a:ea typeface="Georgia" pitchFamily="18" charset="0"/>
          <a:cs typeface="Georgia"/>
        </a:defRPr>
      </a:lvl1pPr>
      <a:lvl2pPr marL="742950" indent="-285750" algn="l" defTabSz="457200" rtl="0" eaLnBrk="0" fontAlgn="base" hangingPunct="0">
        <a:spcBef>
          <a:spcPct val="20000"/>
        </a:spcBef>
        <a:spcAft>
          <a:spcPct val="0"/>
        </a:spcAft>
        <a:buClr>
          <a:srgbClr val="EE1C24"/>
        </a:buClr>
        <a:buFont typeface="Arial" charset="0"/>
        <a:buChar char="–"/>
        <a:defRPr sz="2800" kern="1200">
          <a:solidFill>
            <a:schemeClr val="tx1"/>
          </a:solidFill>
          <a:latin typeface="Georgia"/>
          <a:ea typeface="Georgia" pitchFamily="18" charset="0"/>
          <a:cs typeface="Georgia"/>
        </a:defRPr>
      </a:lvl2pPr>
      <a:lvl3pPr marL="1143000" indent="-228600" algn="l" defTabSz="457200" rtl="0" eaLnBrk="0" fontAlgn="base" hangingPunct="0">
        <a:spcBef>
          <a:spcPct val="20000"/>
        </a:spcBef>
        <a:spcAft>
          <a:spcPct val="0"/>
        </a:spcAft>
        <a:buClr>
          <a:srgbClr val="EE1C24"/>
        </a:buClr>
        <a:buFont typeface="Arial" charset="0"/>
        <a:buChar char="•"/>
        <a:defRPr sz="2400" kern="1200">
          <a:solidFill>
            <a:schemeClr val="tx1"/>
          </a:solidFill>
          <a:latin typeface="Georgia"/>
          <a:ea typeface="Georgia" pitchFamily="18" charset="0"/>
          <a:cs typeface="Georgi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Georgia" pitchFamily="18" charset="0"/>
          <a:cs typeface="Georgi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Georgia" pitchFamily="18"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362" name="Picture 7" descr="E3 title_screen_1.jp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15363" name="Title Placeholder 1"/>
          <p:cNvSpPr>
            <a:spLocks noGrp="1"/>
          </p:cNvSpPr>
          <p:nvPr>
            <p:ph type="title"/>
          </p:nvPr>
        </p:nvSpPr>
        <p:spPr bwMode="auto">
          <a:xfrm>
            <a:off x="457200" y="2573338"/>
            <a:ext cx="8229600" cy="2209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smtClean="0"/>
              <a:t>Click to edit Master title style</a:t>
            </a:r>
            <a:endParaRPr lang="en-US" smtClean="0"/>
          </a:p>
        </p:txBody>
      </p:sp>
      <p:sp>
        <p:nvSpPr>
          <p:cNvPr id="4" name="Title Placeholder 1"/>
          <p:cNvSpPr txBox="1">
            <a:spLocks/>
          </p:cNvSpPr>
          <p:nvPr userDrawn="1"/>
        </p:nvSpPr>
        <p:spPr>
          <a:xfrm>
            <a:off x="457200" y="4883150"/>
            <a:ext cx="8229600" cy="439738"/>
          </a:xfrm>
          <a:prstGeom prst="rect">
            <a:avLst/>
          </a:prstGeom>
        </p:spPr>
        <p:txBody>
          <a:bodyPr anchor="ctr">
            <a:normAutofit/>
          </a:bodyPr>
          <a:lstStyle/>
          <a:p>
            <a:pPr fontAlgn="auto">
              <a:spcBef>
                <a:spcPts val="0"/>
              </a:spcBef>
              <a:spcAft>
                <a:spcPts val="0"/>
              </a:spcAft>
              <a:defRPr/>
            </a:pPr>
            <a:r>
              <a:rPr lang="en-US" sz="1600" b="1" baseline="30000" dirty="0">
                <a:solidFill>
                  <a:schemeClr val="bg1"/>
                </a:solidFill>
                <a:latin typeface="Helvetica"/>
                <a:cs typeface="Helvetica"/>
              </a:rPr>
              <a:t>A joint initiative of Australian, State and Territory and New Zealand Governments.</a:t>
            </a:r>
          </a:p>
        </p:txBody>
      </p:sp>
    </p:spTree>
  </p:cSld>
  <p:clrMap bg1="lt1" tx1="dk1" bg2="lt2" tx2="dk2" accent1="accent1" accent2="accent2" accent3="accent3" accent4="accent4" accent5="accent5" accent6="accent6" hlink="hlink" folHlink="folHlink"/>
  <p:sldLayoutIdLst>
    <p:sldLayoutId id="2147483675" r:id="rId1"/>
  </p:sldLayoutIdLst>
  <p:hf hdr="0" ftr="0" dt="0"/>
  <p:txStyles>
    <p:titleStyle>
      <a:lvl1pPr algn="l" defTabSz="457200" rtl="0" eaLnBrk="0" fontAlgn="base" hangingPunct="0">
        <a:spcBef>
          <a:spcPct val="0"/>
        </a:spcBef>
        <a:spcAft>
          <a:spcPct val="0"/>
        </a:spcAft>
        <a:defRPr sz="3200" b="1" kern="1200">
          <a:solidFill>
            <a:schemeClr val="bg1"/>
          </a:solidFill>
          <a:latin typeface="Helvetica"/>
          <a:ea typeface="Helvetica"/>
          <a:cs typeface="Helvetica"/>
        </a:defRPr>
      </a:lvl1pPr>
      <a:lvl2pPr algn="l" defTabSz="457200" rtl="0" eaLnBrk="0" fontAlgn="base" hangingPunct="0">
        <a:spcBef>
          <a:spcPct val="0"/>
        </a:spcBef>
        <a:spcAft>
          <a:spcPct val="0"/>
        </a:spcAft>
        <a:defRPr sz="3200" b="1">
          <a:solidFill>
            <a:schemeClr val="bg1"/>
          </a:solidFill>
          <a:latin typeface="Helvetica"/>
          <a:ea typeface="Helvetica"/>
          <a:cs typeface="Helvetica"/>
        </a:defRPr>
      </a:lvl2pPr>
      <a:lvl3pPr algn="l" defTabSz="457200" rtl="0" eaLnBrk="0" fontAlgn="base" hangingPunct="0">
        <a:spcBef>
          <a:spcPct val="0"/>
        </a:spcBef>
        <a:spcAft>
          <a:spcPct val="0"/>
        </a:spcAft>
        <a:defRPr sz="3200" b="1">
          <a:solidFill>
            <a:schemeClr val="bg1"/>
          </a:solidFill>
          <a:latin typeface="Helvetica"/>
          <a:ea typeface="Helvetica"/>
          <a:cs typeface="Helvetica"/>
        </a:defRPr>
      </a:lvl3pPr>
      <a:lvl4pPr algn="l" defTabSz="457200" rtl="0" eaLnBrk="0" fontAlgn="base" hangingPunct="0">
        <a:spcBef>
          <a:spcPct val="0"/>
        </a:spcBef>
        <a:spcAft>
          <a:spcPct val="0"/>
        </a:spcAft>
        <a:defRPr sz="3200" b="1">
          <a:solidFill>
            <a:schemeClr val="bg1"/>
          </a:solidFill>
          <a:latin typeface="Helvetica"/>
          <a:ea typeface="Helvetica"/>
          <a:cs typeface="Helvetica"/>
        </a:defRPr>
      </a:lvl4pPr>
      <a:lvl5pPr algn="l" defTabSz="457200" rtl="0" eaLnBrk="0" fontAlgn="base" hangingPunct="0">
        <a:spcBef>
          <a:spcPct val="0"/>
        </a:spcBef>
        <a:spcAft>
          <a:spcPct val="0"/>
        </a:spcAft>
        <a:defRPr sz="3200" b="1">
          <a:solidFill>
            <a:schemeClr val="bg1"/>
          </a:solidFill>
          <a:latin typeface="Helvetica"/>
          <a:ea typeface="Helvetica"/>
          <a:cs typeface="Helvetica"/>
        </a:defRPr>
      </a:lvl5pPr>
      <a:lvl6pPr marL="457200" algn="l" defTabSz="457200" rtl="0" fontAlgn="base">
        <a:spcBef>
          <a:spcPct val="0"/>
        </a:spcBef>
        <a:spcAft>
          <a:spcPct val="0"/>
        </a:spcAft>
        <a:defRPr sz="3200" b="1">
          <a:solidFill>
            <a:schemeClr val="bg1"/>
          </a:solidFill>
          <a:latin typeface="Helvetica"/>
          <a:ea typeface="Helvetica"/>
          <a:cs typeface="Helvetica"/>
        </a:defRPr>
      </a:lvl6pPr>
      <a:lvl7pPr marL="914400" algn="l" defTabSz="457200" rtl="0" fontAlgn="base">
        <a:spcBef>
          <a:spcPct val="0"/>
        </a:spcBef>
        <a:spcAft>
          <a:spcPct val="0"/>
        </a:spcAft>
        <a:defRPr sz="3200" b="1">
          <a:solidFill>
            <a:schemeClr val="bg1"/>
          </a:solidFill>
          <a:latin typeface="Helvetica"/>
          <a:ea typeface="Helvetica"/>
          <a:cs typeface="Helvetica"/>
        </a:defRPr>
      </a:lvl7pPr>
      <a:lvl8pPr marL="1371600" algn="l" defTabSz="457200" rtl="0" fontAlgn="base">
        <a:spcBef>
          <a:spcPct val="0"/>
        </a:spcBef>
        <a:spcAft>
          <a:spcPct val="0"/>
        </a:spcAft>
        <a:defRPr sz="3200" b="1">
          <a:solidFill>
            <a:schemeClr val="bg1"/>
          </a:solidFill>
          <a:latin typeface="Helvetica"/>
          <a:ea typeface="Helvetica"/>
          <a:cs typeface="Helvetica"/>
        </a:defRPr>
      </a:lvl8pPr>
      <a:lvl9pPr marL="1828800" algn="l" defTabSz="457200" rtl="0" fontAlgn="base">
        <a:spcBef>
          <a:spcPct val="0"/>
        </a:spcBef>
        <a:spcAft>
          <a:spcPct val="0"/>
        </a:spcAft>
        <a:defRPr sz="3200" b="1">
          <a:solidFill>
            <a:schemeClr val="bg1"/>
          </a:solidFill>
          <a:latin typeface="Helvetica"/>
          <a:ea typeface="Helvetica"/>
          <a:cs typeface="Helvetica"/>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22.pn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nz/url?sa=i&amp;rct=j&amp;q=&amp;esrc=s&amp;source=images&amp;cd=&amp;cad=rja&amp;uact=8&amp;ved=0ahUKEwj08KbiqrDOAhXJp5QKHScBDREQjRwIBw&amp;url=http://www.refrigerated-cabinet.com/standard-models/&amp;psig=AFQjCNGNRrMYnap6bXLnwDpEf1Wl-2LgxA&amp;ust=147069464881523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 Id="rId9" Type="http://schemas.openxmlformats.org/officeDocument/2006/relationships/image" Target="../media/image29.emf"/></Relationships>
</file>

<file path=ppt/slides/_rels/slide2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chart" Target="../charts/chart2.xml"/><Relationship Id="rId7" Type="http://schemas.openxmlformats.org/officeDocument/2006/relationships/image" Target="../media/image30.emf"/><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35.jpeg"/><Relationship Id="rId4" Type="http://schemas.openxmlformats.org/officeDocument/2006/relationships/image" Target="../media/image34.jpeg"/><Relationship Id="rId9" Type="http://schemas.openxmlformats.org/officeDocument/2006/relationships/image" Target="../media/image3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nz/url?sa=i&amp;rct=j&amp;q=&amp;esrc=s&amp;source=images&amp;cd=&amp;cad=rja&amp;uact=8&amp;ved=0ahUKEwjlhNWcp7DOAhUJpJQKHfAYAMQQjRwIBw&amp;url=https://www.youtube.com/watch?v%3DU519OiMYHDE&amp;bvm=bv.129391328,d.dGo&amp;psig=AFQjCNGvmgTT-3xA7FDcIeotpzCSciKgkA&amp;ust=147069371143256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p:nvPr>
        </p:nvSpPr>
        <p:spPr bwMode="white">
          <a:xfrm>
            <a:off x="457200" y="2565400"/>
            <a:ext cx="7772400" cy="2201863"/>
          </a:xfrm>
        </p:spPr>
        <p:txBody>
          <a:bodyPr/>
          <a:lstStyle/>
          <a:p>
            <a:pPr eaLnBrk="1" hangingPunct="1"/>
            <a:r>
              <a:rPr lang="en-US" sz="2800" dirty="0" smtClean="0">
                <a:solidFill>
                  <a:srgbClr val="FFFFFF"/>
                </a:solidFill>
                <a:latin typeface="Helvetica" charset="0"/>
                <a:ea typeface="Helvetica" charset="0"/>
                <a:cs typeface="Helvetica" charset="0"/>
              </a:rPr>
              <a:t>Proposed regulation changes - Refrigerated display and storage cabinets</a:t>
            </a:r>
            <a:r>
              <a:rPr lang="en-US" dirty="0" smtClean="0">
                <a:solidFill>
                  <a:srgbClr val="FFFFFF"/>
                </a:solidFill>
                <a:latin typeface="Helvetica" charset="0"/>
                <a:ea typeface="Helvetica" charset="0"/>
                <a:cs typeface="Helvetica" charset="0"/>
              </a:rPr>
              <a:t/>
            </a:r>
            <a:br>
              <a:rPr lang="en-US" dirty="0" smtClean="0">
                <a:solidFill>
                  <a:srgbClr val="FFFFFF"/>
                </a:solidFill>
                <a:latin typeface="Helvetica" charset="0"/>
                <a:ea typeface="Helvetica" charset="0"/>
                <a:cs typeface="Helvetica" charset="0"/>
              </a:rPr>
            </a:br>
            <a:r>
              <a:rPr lang="en-US" dirty="0" smtClean="0">
                <a:solidFill>
                  <a:srgbClr val="FFFFFF"/>
                </a:solidFill>
                <a:latin typeface="Helvetica" charset="0"/>
                <a:ea typeface="Helvetica" charset="0"/>
                <a:cs typeface="Helvetica" charset="0"/>
              </a:rPr>
              <a:t/>
            </a:r>
            <a:br>
              <a:rPr lang="en-US" dirty="0" smtClean="0">
                <a:solidFill>
                  <a:srgbClr val="FFFFFF"/>
                </a:solidFill>
                <a:latin typeface="Helvetica" charset="0"/>
                <a:ea typeface="Helvetica" charset="0"/>
                <a:cs typeface="Helvetica" charset="0"/>
              </a:rPr>
            </a:br>
            <a:r>
              <a:rPr lang="en-US" sz="1800" dirty="0" smtClean="0">
                <a:solidFill>
                  <a:srgbClr val="FFFFFF"/>
                </a:solidFill>
                <a:latin typeface="Helvetica" charset="0"/>
                <a:ea typeface="Helvetica" charset="0"/>
                <a:cs typeface="Helvetica" charset="0"/>
              </a:rPr>
              <a:t>Lisa Sinclair</a:t>
            </a:r>
            <a:br>
              <a:rPr lang="en-US" sz="1800" dirty="0" smtClean="0">
                <a:solidFill>
                  <a:srgbClr val="FFFFFF"/>
                </a:solidFill>
                <a:latin typeface="Helvetica" charset="0"/>
                <a:ea typeface="Helvetica" charset="0"/>
                <a:cs typeface="Helvetica" charset="0"/>
              </a:rPr>
            </a:br>
            <a:r>
              <a:rPr lang="en-US" sz="800" dirty="0" smtClean="0">
                <a:solidFill>
                  <a:srgbClr val="FFFFFF"/>
                </a:solidFill>
                <a:latin typeface="Helvetica" charset="0"/>
                <a:ea typeface="Helvetica" charset="0"/>
                <a:cs typeface="Helvetica" charset="0"/>
              </a:rPr>
              <a:t/>
            </a:r>
            <a:br>
              <a:rPr lang="en-US" sz="800" dirty="0" smtClean="0">
                <a:solidFill>
                  <a:srgbClr val="FFFFFF"/>
                </a:solidFill>
                <a:latin typeface="Helvetica" charset="0"/>
                <a:ea typeface="Helvetica" charset="0"/>
                <a:cs typeface="Helvetica" charset="0"/>
              </a:rPr>
            </a:br>
            <a:r>
              <a:rPr lang="en-US" sz="1400" dirty="0" smtClean="0">
                <a:solidFill>
                  <a:srgbClr val="FFFFFF"/>
                </a:solidFill>
                <a:latin typeface="Helvetica" charset="0"/>
                <a:ea typeface="Helvetica" charset="0"/>
                <a:cs typeface="Helvetica" charset="0"/>
              </a:rPr>
              <a:t>The Energy Efficiency and Conservation Authority</a:t>
            </a:r>
            <a:br>
              <a:rPr lang="en-US" sz="1400" dirty="0" smtClean="0">
                <a:solidFill>
                  <a:srgbClr val="FFFFFF"/>
                </a:solidFill>
                <a:latin typeface="Helvetica" charset="0"/>
                <a:ea typeface="Helvetica" charset="0"/>
                <a:cs typeface="Helvetica" charset="0"/>
              </a:rPr>
            </a:br>
            <a:r>
              <a:rPr lang="en-US" sz="1200" i="1" dirty="0" smtClean="0">
                <a:solidFill>
                  <a:srgbClr val="FFFFFF"/>
                </a:solidFill>
                <a:latin typeface="Helvetica" charset="0"/>
                <a:ea typeface="Helvetica" charset="0"/>
                <a:cs typeface="Helvetica" charset="0"/>
              </a:rPr>
              <a:t>On behalf of the Equipment Energy Efficiency Program</a:t>
            </a:r>
            <a:endParaRPr lang="en-US" sz="2800" dirty="0" smtClean="0">
              <a:solidFill>
                <a:srgbClr val="FFFFFF"/>
              </a:solidFill>
              <a:latin typeface="Helvetica" charset="0"/>
              <a:ea typeface="Helvetica" charset="0"/>
              <a:cs typeface="Helvetica"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ANd9GcTLVJCSEIFLqsUKl9KTPmIyf-Cu37lrRTjtjNx1hyirSbba53W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20781" y="4636264"/>
            <a:ext cx="9461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t="-827"/>
          <a:stretch>
            <a:fillRect/>
          </a:stretch>
        </p:blipFill>
        <p:spPr bwMode="auto">
          <a:xfrm>
            <a:off x="1006540" y="1988185"/>
            <a:ext cx="1946210"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5" descr="ANd9GcSVPuq_ejgZRhHv6U-b3rpt2VjBPf1uT9JTzBS38v-bTcy8pjOH3A"/>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086100" y="1808798"/>
            <a:ext cx="114300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0000"/>
                </a:solidFill>
                <a:prstDash val="sysDot"/>
                <a:miter lim="800000"/>
                <a:headEnd/>
                <a:tailEnd/>
              </a14:hiddenLine>
            </a:ext>
          </a:extLst>
        </p:spPr>
      </p:pic>
      <p:pic>
        <p:nvPicPr>
          <p:cNvPr id="17413" name="Picture 6" descr="ANd9GcSOU0-wOfsCibEjMrox2EMqXjuhwRVNi8qWodn0xfOe-pTj04gL"/>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735638" y="2192337"/>
            <a:ext cx="906462"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7" descr="3-Phase-Electric-Moto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539241" y="4907121"/>
            <a:ext cx="1497012"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8" descr="ANd9GcRbRsvmMBz-oxNoTRgMhnztgES4v9h_wy9HLE8e_rWDQwxg9uR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416425" y="3642042"/>
            <a:ext cx="1636712"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9" descr="ANd9GcTafJ8FnFjyiBZvi7s7e8ymVPxBFBr6NHD9IIKt9Kg07ffCvi-opw"/>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rot="16200000">
            <a:off x="6523831" y="2550318"/>
            <a:ext cx="1119187" cy="654050"/>
          </a:xfrm>
          <a:prstGeom prst="rect">
            <a:avLst/>
          </a:prstGeom>
          <a:noFill/>
          <a:ln w="9525">
            <a:noFill/>
            <a:prstDash val="dash"/>
            <a:miter lim="800000"/>
            <a:headEnd/>
            <a:tailEnd/>
          </a:ln>
          <a:extLst>
            <a:ext uri="{909E8E84-426E-40DD-AFC4-6F175D3DCCD1}">
              <a14:hiddenFill xmlns:a14="http://schemas.microsoft.com/office/drawing/2010/main">
                <a:solidFill>
                  <a:srgbClr val="FFFFFF"/>
                </a:solidFill>
              </a14:hiddenFill>
            </a:ext>
          </a:extLst>
        </p:spPr>
      </p:pic>
      <p:pic>
        <p:nvPicPr>
          <p:cNvPr id="17417" name="Picture 10" descr="ANd9GcSbamstFo0Xrf4eZxPzj4Ef5_M-h16Ww9Ri4K5VNEs37RwOnRIOOA"/>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3055937" y="3791426"/>
            <a:ext cx="1203325"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1" descr="ANd9GcTlOG7UuDf1cQ0Ky4PDlO9LTVs5fYw9oICBpGSqTDtZL_ey5zSn"/>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7397750" y="3036888"/>
            <a:ext cx="1192213" cy="1455737"/>
          </a:xfrm>
          <a:prstGeom prst="rect">
            <a:avLst/>
          </a:prstGeom>
          <a:noFill/>
          <a:ln w="9525">
            <a:noFill/>
            <a:prstDash val="dash"/>
            <a:miter lim="800000"/>
            <a:headEnd/>
            <a:tailEnd/>
          </a:ln>
          <a:extLst>
            <a:ext uri="{909E8E84-426E-40DD-AFC4-6F175D3DCCD1}">
              <a14:hiddenFill xmlns:a14="http://schemas.microsoft.com/office/drawing/2010/main">
                <a:solidFill>
                  <a:srgbClr val="FFFFFF"/>
                </a:solidFill>
              </a14:hiddenFill>
            </a:ext>
          </a:extLst>
        </p:spPr>
      </p:pic>
      <p:pic>
        <p:nvPicPr>
          <p:cNvPr id="17419" name="Picture 12" descr="ANd9GcSIR1iITBJ7jD_oDmSUqPPob15TRU-bgoOjevUfH5QekSb7sb_A"/>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4481830" y="2109788"/>
            <a:ext cx="984250"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3" descr="ANd9GcTTBTuefCPYHHPRsfV617-spOyRi8BazqZtp2amM5fbbawe792jxA"/>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3036253" y="2887345"/>
            <a:ext cx="1152525"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Rectangle 15"/>
          <p:cNvSpPr>
            <a:spLocks noChangeArrowheads="1"/>
          </p:cNvSpPr>
          <p:nvPr/>
        </p:nvSpPr>
        <p:spPr bwMode="auto">
          <a:xfrm>
            <a:off x="416560" y="1281431"/>
            <a:ext cx="8342313" cy="45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ＭＳ Ｐゴシック" pitchFamily="-107" charset="-128"/>
              </a:defRPr>
            </a:lvl1pPr>
            <a:lvl2pPr marL="742950" indent="-285750" eaLnBrk="0" hangingPunct="0">
              <a:defRPr>
                <a:solidFill>
                  <a:schemeClr val="tx1"/>
                </a:solidFill>
                <a:latin typeface="Arial" charset="0"/>
                <a:ea typeface="ＭＳ Ｐゴシック" pitchFamily="-107" charset="-128"/>
              </a:defRPr>
            </a:lvl2pPr>
            <a:lvl3pPr marL="1143000" indent="-228600" eaLnBrk="0" hangingPunct="0">
              <a:defRPr>
                <a:solidFill>
                  <a:schemeClr val="tx1"/>
                </a:solidFill>
                <a:latin typeface="Arial" charset="0"/>
                <a:ea typeface="ＭＳ Ｐゴシック" pitchFamily="-107" charset="-128"/>
              </a:defRPr>
            </a:lvl3pPr>
            <a:lvl4pPr marL="1600200" indent="-228600" eaLnBrk="0" hangingPunct="0">
              <a:defRPr>
                <a:solidFill>
                  <a:schemeClr val="tx1"/>
                </a:solidFill>
                <a:latin typeface="Arial" charset="0"/>
                <a:ea typeface="ＭＳ Ｐゴシック" pitchFamily="-107" charset="-128"/>
              </a:defRPr>
            </a:lvl4pPr>
            <a:lvl5pPr marL="2057400" indent="-228600" eaLnBrk="0" hangingPunct="0">
              <a:defRPr>
                <a:solidFill>
                  <a:schemeClr val="tx1"/>
                </a:solidFill>
                <a:latin typeface="Arial" charset="0"/>
                <a:ea typeface="ＭＳ Ｐゴシック" pitchFamily="-107" charset="-128"/>
              </a:defRPr>
            </a:lvl5pPr>
            <a:lvl6pPr marL="2514600" indent="-228600" algn="ctr" eaLnBrk="0" fontAlgn="base" hangingPunct="0">
              <a:spcBef>
                <a:spcPct val="0"/>
              </a:spcBef>
              <a:spcAft>
                <a:spcPct val="0"/>
              </a:spcAft>
              <a:defRPr>
                <a:solidFill>
                  <a:schemeClr val="tx1"/>
                </a:solidFill>
                <a:latin typeface="Arial" charset="0"/>
                <a:ea typeface="ＭＳ Ｐゴシック" pitchFamily="-107" charset="-128"/>
              </a:defRPr>
            </a:lvl6pPr>
            <a:lvl7pPr marL="2971800" indent="-228600" algn="ctr" eaLnBrk="0" fontAlgn="base" hangingPunct="0">
              <a:spcBef>
                <a:spcPct val="0"/>
              </a:spcBef>
              <a:spcAft>
                <a:spcPct val="0"/>
              </a:spcAft>
              <a:defRPr>
                <a:solidFill>
                  <a:schemeClr val="tx1"/>
                </a:solidFill>
                <a:latin typeface="Arial" charset="0"/>
                <a:ea typeface="ＭＳ Ｐゴシック" pitchFamily="-107" charset="-128"/>
              </a:defRPr>
            </a:lvl7pPr>
            <a:lvl8pPr marL="3429000" indent="-228600" algn="ctr" eaLnBrk="0" fontAlgn="base" hangingPunct="0">
              <a:spcBef>
                <a:spcPct val="0"/>
              </a:spcBef>
              <a:spcAft>
                <a:spcPct val="0"/>
              </a:spcAft>
              <a:defRPr>
                <a:solidFill>
                  <a:schemeClr val="tx1"/>
                </a:solidFill>
                <a:latin typeface="Arial" charset="0"/>
                <a:ea typeface="ＭＳ Ｐゴシック" pitchFamily="-107" charset="-128"/>
              </a:defRPr>
            </a:lvl8pPr>
            <a:lvl9pPr marL="3886200" indent="-228600" algn="ctr" eaLnBrk="0" fontAlgn="base" hangingPunct="0">
              <a:spcBef>
                <a:spcPct val="0"/>
              </a:spcBef>
              <a:spcAft>
                <a:spcPct val="0"/>
              </a:spcAft>
              <a:defRPr>
                <a:solidFill>
                  <a:schemeClr val="tx1"/>
                </a:solidFill>
                <a:latin typeface="Arial" charset="0"/>
                <a:ea typeface="ＭＳ Ｐゴシック" pitchFamily="-107" charset="-128"/>
              </a:defRPr>
            </a:lvl9pPr>
          </a:lstStyle>
          <a:p>
            <a:pPr algn="l" eaLnBrk="1" hangingPunct="1">
              <a:lnSpc>
                <a:spcPct val="110000"/>
              </a:lnSpc>
            </a:pPr>
            <a:r>
              <a:rPr lang="en-NZ" altLang="en-US" dirty="0" smtClean="0"/>
              <a:t>MEPS &amp; labels </a:t>
            </a:r>
            <a:r>
              <a:rPr lang="en-NZ" altLang="en-US" dirty="0"/>
              <a:t>applied </a:t>
            </a:r>
            <a:r>
              <a:rPr lang="en-NZ" altLang="en-US" dirty="0" smtClean="0"/>
              <a:t>many types </a:t>
            </a:r>
            <a:r>
              <a:rPr lang="en-NZ" altLang="en-US" dirty="0"/>
              <a:t>of </a:t>
            </a:r>
            <a:r>
              <a:rPr lang="en-NZ" altLang="en-US" dirty="0" smtClean="0"/>
              <a:t>domestic</a:t>
            </a:r>
            <a:r>
              <a:rPr lang="en-NZ" altLang="en-US" dirty="0"/>
              <a:t>, commercial &amp; industrial products.</a:t>
            </a:r>
          </a:p>
        </p:txBody>
      </p:sp>
      <p:pic>
        <p:nvPicPr>
          <p:cNvPr id="17422" name="Picture 18" descr="220px-LGwashingmachine"/>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6075363" y="3732371"/>
            <a:ext cx="1322387"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http://banmech.com/wp-content/uploads/2014/06/axial-1000x1024.png"/>
          <p:cNvPicPr>
            <a:picLocks noGrp="1" noChangeAspect="1" noChangeArrowheads="1"/>
          </p:cNvPicPr>
          <p:nvPr>
            <p:ph sz="half" idx="1"/>
          </p:nvPr>
        </p:nvPicPr>
        <p:blipFill>
          <a:blip r:embed="rId15" cstate="screen">
            <a:extLst>
              <a:ext uri="{28A0092B-C50C-407E-A947-70E740481C1C}">
                <a14:useLocalDpi xmlns:a14="http://schemas.microsoft.com/office/drawing/2010/main"/>
              </a:ext>
            </a:extLst>
          </a:blip>
          <a:srcRect/>
          <a:stretch>
            <a:fillRect/>
          </a:stretch>
        </p:blipFill>
        <p:spPr bwMode="auto">
          <a:xfrm flipH="1">
            <a:off x="1385179" y="3764756"/>
            <a:ext cx="1188932" cy="1120623"/>
          </a:xfrm>
          <a:prstGeom prst="rect">
            <a:avLst/>
          </a:prstGeom>
          <a:noFill/>
          <a:ln w="28575">
            <a:solidFill>
              <a:schemeClr val="accent2">
                <a:lumMod val="75000"/>
              </a:schemeClr>
            </a:solidFill>
            <a:prstDash val="dashDot"/>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2B58FAB4-4C79-4D87-84C0-9D751F76122B}" type="slidenum">
              <a:rPr lang="en-US" smtClean="0"/>
              <a:pPr>
                <a:defRPr/>
              </a:pPr>
              <a:t>10</a:t>
            </a:fld>
            <a:endParaRPr lang="en-US" dirty="0"/>
          </a:p>
        </p:txBody>
      </p:sp>
    </p:spTree>
    <p:extLst>
      <p:ext uri="{BB962C8B-B14F-4D97-AF65-F5344CB8AC3E}">
        <p14:creationId xmlns:p14="http://schemas.microsoft.com/office/powerpoint/2010/main" val="2158861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7480"/>
            <a:ext cx="8229600" cy="4096627"/>
          </a:xfrm>
        </p:spPr>
        <p:txBody>
          <a:bodyPr/>
          <a:lstStyle/>
          <a:p>
            <a:pPr>
              <a:lnSpc>
                <a:spcPct val="114000"/>
              </a:lnSpc>
              <a:spcBef>
                <a:spcPts val="300"/>
              </a:spcBef>
              <a:spcAft>
                <a:spcPts val="300"/>
              </a:spcAft>
            </a:pPr>
            <a:r>
              <a:rPr lang="en-AU" sz="2000" dirty="0" smtClean="0"/>
              <a:t>MEPS since 2003. On 24/7, large appliances.</a:t>
            </a:r>
          </a:p>
          <a:p>
            <a:pPr>
              <a:lnSpc>
                <a:spcPct val="114000"/>
              </a:lnSpc>
              <a:spcBef>
                <a:spcPts val="300"/>
              </a:spcBef>
              <a:spcAft>
                <a:spcPts val="300"/>
              </a:spcAft>
            </a:pPr>
            <a:r>
              <a:rPr lang="en-AU" sz="2000" dirty="0" smtClean="0"/>
              <a:t>AS 1731.2003 “Refrigerated Display Cabinets”</a:t>
            </a:r>
          </a:p>
          <a:p>
            <a:pPr>
              <a:lnSpc>
                <a:spcPct val="114000"/>
              </a:lnSpc>
              <a:spcBef>
                <a:spcPts val="300"/>
              </a:spcBef>
              <a:spcAft>
                <a:spcPts val="300"/>
              </a:spcAft>
            </a:pPr>
            <a:r>
              <a:rPr lang="en-AU" sz="2000" dirty="0" smtClean="0"/>
              <a:t>Part 14: AS/NZS</a:t>
            </a:r>
          </a:p>
          <a:p>
            <a:pPr>
              <a:lnSpc>
                <a:spcPct val="114000"/>
              </a:lnSpc>
              <a:spcBef>
                <a:spcPts val="300"/>
              </a:spcBef>
              <a:spcAft>
                <a:spcPts val="300"/>
              </a:spcAft>
            </a:pPr>
            <a:r>
              <a:rPr lang="en-AU" sz="2000" dirty="0" smtClean="0"/>
              <a:t>Cabinet types, metrics, the test method &amp; MEPS levels</a:t>
            </a:r>
          </a:p>
          <a:p>
            <a:pPr>
              <a:lnSpc>
                <a:spcPct val="114000"/>
              </a:lnSpc>
              <a:spcBef>
                <a:spcPts val="300"/>
              </a:spcBef>
              <a:spcAft>
                <a:spcPts val="300"/>
              </a:spcAft>
            </a:pPr>
            <a:r>
              <a:rPr lang="en-AU" sz="2000" dirty="0" smtClean="0"/>
              <a:t>Does not include all storage cabinets, vending machines or ice machines. Complex &amp; confusing. Outdated.</a:t>
            </a:r>
          </a:p>
          <a:p>
            <a:pPr>
              <a:lnSpc>
                <a:spcPct val="114000"/>
              </a:lnSpc>
              <a:spcBef>
                <a:spcPts val="300"/>
              </a:spcBef>
              <a:spcAft>
                <a:spcPts val="300"/>
              </a:spcAft>
            </a:pPr>
            <a:r>
              <a:rPr lang="en-AU" sz="2000" dirty="0" smtClean="0"/>
              <a:t>EU, Canada, US, Mexico &amp; China also have test levels &amp; standards</a:t>
            </a:r>
          </a:p>
          <a:p>
            <a:pPr marL="342900" lvl="1" indent="-342900">
              <a:lnSpc>
                <a:spcPct val="114000"/>
              </a:lnSpc>
              <a:spcBef>
                <a:spcPts val="300"/>
              </a:spcBef>
              <a:spcAft>
                <a:spcPts val="300"/>
              </a:spcAft>
              <a:buFont typeface="Arial" charset="0"/>
              <a:buChar char="•"/>
            </a:pPr>
            <a:r>
              <a:rPr lang="en-AU" sz="2000" dirty="0">
                <a:latin typeface="Georgia" pitchFamily="18" charset="0"/>
                <a:cs typeface="Georgia" pitchFamily="18" charset="0"/>
              </a:rPr>
              <a:t>2011: </a:t>
            </a:r>
            <a:r>
              <a:rPr lang="en-AU" sz="2000" i="1" dirty="0" smtClean="0">
                <a:latin typeface="Georgia" pitchFamily="18" charset="0"/>
                <a:cs typeface="Georgia" pitchFamily="18" charset="0"/>
              </a:rPr>
              <a:t>In </a:t>
            </a:r>
            <a:r>
              <a:rPr lang="en-AU" sz="2000" i="1" dirty="0">
                <a:latin typeface="Georgia" pitchFamily="18" charset="0"/>
                <a:cs typeface="Georgia" pitchFamily="18" charset="0"/>
              </a:rPr>
              <a:t>From the Cold Strategy</a:t>
            </a:r>
            <a:r>
              <a:rPr lang="en-AU" sz="2000" dirty="0">
                <a:latin typeface="Georgia" pitchFamily="18" charset="0"/>
                <a:cs typeface="Georgia" pitchFamily="18" charset="0"/>
              </a:rPr>
              <a:t> on Non-Domestic </a:t>
            </a:r>
            <a:r>
              <a:rPr lang="en-AU" sz="2000" dirty="0" smtClean="0">
                <a:latin typeface="Georgia" pitchFamily="18" charset="0"/>
                <a:cs typeface="Georgia" pitchFamily="18" charset="0"/>
              </a:rPr>
              <a:t>Refrigeration</a:t>
            </a:r>
          </a:p>
          <a:p>
            <a:pPr marL="342900" lvl="1" indent="-342900">
              <a:lnSpc>
                <a:spcPct val="114000"/>
              </a:lnSpc>
              <a:spcBef>
                <a:spcPts val="300"/>
              </a:spcBef>
              <a:spcAft>
                <a:spcPts val="300"/>
              </a:spcAft>
              <a:buFont typeface="Arial" charset="0"/>
              <a:buChar char="•"/>
            </a:pPr>
            <a:r>
              <a:rPr lang="en-AU" sz="2000" dirty="0" smtClean="0">
                <a:latin typeface="Georgia" pitchFamily="18" charset="0"/>
                <a:cs typeface="Georgia" pitchFamily="18" charset="0"/>
              </a:rPr>
              <a:t>2013 Product profile – consultation Au/NZ</a:t>
            </a:r>
            <a:endParaRPr lang="en-AU" sz="2000" dirty="0">
              <a:latin typeface="Georgia" pitchFamily="18" charset="0"/>
              <a:cs typeface="Georgia" pitchFamily="18" charset="0"/>
            </a:endParaRPr>
          </a:p>
          <a:p>
            <a:pPr>
              <a:lnSpc>
                <a:spcPct val="114000"/>
              </a:lnSpc>
              <a:spcBef>
                <a:spcPts val="300"/>
              </a:spcBef>
              <a:spcAft>
                <a:spcPts val="300"/>
              </a:spcAft>
            </a:pPr>
            <a:endParaRPr lang="en-AU" sz="2000" dirty="0"/>
          </a:p>
        </p:txBody>
      </p:sp>
      <p:sp>
        <p:nvSpPr>
          <p:cNvPr id="4" name="Title 1"/>
          <p:cNvSpPr>
            <a:spLocks noGrp="1"/>
          </p:cNvSpPr>
          <p:nvPr>
            <p:ph type="title"/>
          </p:nvPr>
        </p:nvSpPr>
        <p:spPr>
          <a:xfrm>
            <a:off x="457200" y="0"/>
            <a:ext cx="8229600" cy="989013"/>
          </a:xfrm>
        </p:spPr>
        <p:txBody>
          <a:bodyPr/>
          <a:lstStyle/>
          <a:p>
            <a:r>
              <a:rPr lang="en-NZ" dirty="0" smtClean="0"/>
              <a:t>History of refrigerated cabinet regulation</a:t>
            </a:r>
            <a:endParaRPr lang="en-NZ" dirty="0"/>
          </a:p>
        </p:txBody>
      </p:sp>
      <p:sp>
        <p:nvSpPr>
          <p:cNvPr id="2" name="Slide Number Placeholder 1"/>
          <p:cNvSpPr>
            <a:spLocks noGrp="1"/>
          </p:cNvSpPr>
          <p:nvPr>
            <p:ph type="sldNum" sz="quarter" idx="12"/>
          </p:nvPr>
        </p:nvSpPr>
        <p:spPr/>
        <p:txBody>
          <a:bodyPr/>
          <a:lstStyle/>
          <a:p>
            <a:pPr>
              <a:defRPr/>
            </a:pPr>
            <a:fld id="{2B58FAB4-4C79-4D87-84C0-9D751F76122B}" type="slidenum">
              <a:rPr lang="en-US" smtClean="0"/>
              <a:pPr>
                <a:defRPr/>
              </a:pPr>
              <a:t>11</a:t>
            </a:fld>
            <a:endParaRPr lang="en-US" dirty="0"/>
          </a:p>
        </p:txBody>
      </p:sp>
    </p:spTree>
    <p:extLst>
      <p:ext uri="{BB962C8B-B14F-4D97-AF65-F5344CB8AC3E}">
        <p14:creationId xmlns:p14="http://schemas.microsoft.com/office/powerpoint/2010/main" val="3720631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p:nvPr>
        </p:nvSpPr>
        <p:spPr/>
        <p:txBody>
          <a:bodyPr/>
          <a:lstStyle/>
          <a:p>
            <a:pPr eaLnBrk="1" hangingPunct="1"/>
            <a:r>
              <a:rPr lang="en-AU" dirty="0" smtClean="0">
                <a:latin typeface="Helvetica" charset="0"/>
                <a:ea typeface="Helvetica" charset="0"/>
                <a:cs typeface="Helvetica" charset="0"/>
              </a:rPr>
              <a:t>E3 Process to Develop Regulations</a:t>
            </a:r>
          </a:p>
        </p:txBody>
      </p:sp>
      <p:sp>
        <p:nvSpPr>
          <p:cNvPr id="26628" name="AutoShape 4"/>
          <p:cNvSpPr>
            <a:spLocks noChangeArrowheads="1"/>
          </p:cNvSpPr>
          <p:nvPr/>
        </p:nvSpPr>
        <p:spPr bwMode="auto">
          <a:xfrm>
            <a:off x="571500" y="1301633"/>
            <a:ext cx="2590800" cy="819398"/>
          </a:xfrm>
          <a:prstGeom prst="downArrowCallout">
            <a:avLst>
              <a:gd name="adj1" fmla="val 65385"/>
              <a:gd name="adj2" fmla="val 65385"/>
              <a:gd name="adj3" fmla="val 16667"/>
              <a:gd name="adj4" fmla="val 66667"/>
            </a:avLst>
          </a:prstGeom>
          <a:solidFill>
            <a:schemeClr val="accent6">
              <a:lumMod val="20000"/>
              <a:lumOff val="80000"/>
            </a:schemeClr>
          </a:solidFill>
          <a:ln w="9525">
            <a:solidFill>
              <a:schemeClr val="tx1"/>
            </a:solidFill>
            <a:miter lim="800000"/>
            <a:headEnd/>
            <a:tailEnd/>
          </a:ln>
        </p:spPr>
        <p:txBody>
          <a:bodyPr wrap="none" anchor="ctr"/>
          <a:lstStyle/>
          <a:p>
            <a:pPr algn="ctr" eaLnBrk="0" hangingPunct="0"/>
            <a:r>
              <a:rPr lang="en-US" dirty="0">
                <a:ea typeface="ＭＳ Ｐゴシック"/>
                <a:cs typeface="ＭＳ Ｐゴシック"/>
              </a:rPr>
              <a:t>1. Product Profile</a:t>
            </a:r>
          </a:p>
        </p:txBody>
      </p:sp>
      <p:sp>
        <p:nvSpPr>
          <p:cNvPr id="26629" name="AutoShape 5"/>
          <p:cNvSpPr>
            <a:spLocks noChangeArrowheads="1"/>
          </p:cNvSpPr>
          <p:nvPr/>
        </p:nvSpPr>
        <p:spPr bwMode="auto">
          <a:xfrm>
            <a:off x="891799" y="2375555"/>
            <a:ext cx="2270501" cy="867266"/>
          </a:xfrm>
          <a:prstGeom prst="downArrowCallout">
            <a:avLst>
              <a:gd name="adj1" fmla="val 65385"/>
              <a:gd name="adj2" fmla="val 65385"/>
              <a:gd name="adj3" fmla="val 16667"/>
              <a:gd name="adj4" fmla="val 66667"/>
            </a:avLst>
          </a:prstGeom>
          <a:solidFill>
            <a:schemeClr val="accent6">
              <a:lumMod val="20000"/>
              <a:lumOff val="80000"/>
            </a:schemeClr>
          </a:solidFill>
          <a:ln w="9525">
            <a:solidFill>
              <a:schemeClr val="tx1"/>
            </a:solidFill>
            <a:miter lim="800000"/>
            <a:headEnd/>
            <a:tailEnd/>
          </a:ln>
        </p:spPr>
        <p:txBody>
          <a:bodyPr wrap="none" anchor="ctr"/>
          <a:lstStyle/>
          <a:p>
            <a:pPr algn="ctr" eaLnBrk="0" hangingPunct="0"/>
            <a:r>
              <a:rPr lang="en-US" sz="1600" dirty="0">
                <a:ea typeface="ＭＳ Ｐゴシック"/>
                <a:cs typeface="ＭＳ Ｐゴシック"/>
              </a:rPr>
              <a:t>2. </a:t>
            </a:r>
            <a:r>
              <a:rPr lang="en-US" sz="1600" dirty="0" smtClean="0">
                <a:ea typeface="ＭＳ Ｐゴシック"/>
                <a:cs typeface="ＭＳ Ｐゴシック"/>
              </a:rPr>
              <a:t>Research </a:t>
            </a:r>
            <a:endParaRPr lang="en-US" sz="1600" dirty="0">
              <a:ea typeface="ＭＳ Ｐゴシック"/>
              <a:cs typeface="ＭＳ Ｐゴシック"/>
            </a:endParaRPr>
          </a:p>
        </p:txBody>
      </p:sp>
      <p:sp>
        <p:nvSpPr>
          <p:cNvPr id="26630" name="AutoShape 6"/>
          <p:cNvSpPr>
            <a:spLocks noChangeArrowheads="1"/>
          </p:cNvSpPr>
          <p:nvPr/>
        </p:nvSpPr>
        <p:spPr bwMode="auto">
          <a:xfrm>
            <a:off x="1696236" y="3460279"/>
            <a:ext cx="2610046" cy="990600"/>
          </a:xfrm>
          <a:prstGeom prst="downArrowCallout">
            <a:avLst>
              <a:gd name="adj1" fmla="val 65385"/>
              <a:gd name="adj2" fmla="val 65385"/>
              <a:gd name="adj3" fmla="val 16667"/>
              <a:gd name="adj4" fmla="val 66667"/>
            </a:avLst>
          </a:prstGeom>
          <a:solidFill>
            <a:srgbClr val="FFFF00"/>
          </a:solidFill>
          <a:ln w="9525">
            <a:solidFill>
              <a:schemeClr val="tx1"/>
            </a:solidFill>
            <a:miter lim="800000"/>
            <a:headEnd/>
            <a:tailEnd/>
          </a:ln>
        </p:spPr>
        <p:txBody>
          <a:bodyPr wrap="none" anchor="ctr"/>
          <a:lstStyle/>
          <a:p>
            <a:pPr algn="ctr" eaLnBrk="0" hangingPunct="0"/>
            <a:r>
              <a:rPr lang="en-US" sz="2000" dirty="0">
                <a:ea typeface="ＭＳ Ｐゴシック"/>
                <a:cs typeface="ＭＳ Ｐゴシック"/>
              </a:rPr>
              <a:t>3. </a:t>
            </a:r>
            <a:r>
              <a:rPr lang="en-US" sz="2000" dirty="0" smtClean="0">
                <a:ea typeface="ＭＳ Ｐゴシック"/>
                <a:cs typeface="ＭＳ Ｐゴシック"/>
              </a:rPr>
              <a:t>RIS   * </a:t>
            </a:r>
            <a:r>
              <a:rPr lang="en-US" sz="2000" i="1" dirty="0" smtClean="0">
                <a:ea typeface="ＭＳ Ｐゴシック"/>
                <a:cs typeface="ＭＳ Ｐゴシック"/>
              </a:rPr>
              <a:t>your input </a:t>
            </a:r>
            <a:r>
              <a:rPr lang="en-US" sz="2000" dirty="0" smtClean="0">
                <a:ea typeface="ＭＳ Ｐゴシック"/>
                <a:cs typeface="ＭＳ Ｐゴシック"/>
              </a:rPr>
              <a:t>*</a:t>
            </a:r>
            <a:endParaRPr lang="en-US" sz="2000" dirty="0">
              <a:ea typeface="ＭＳ Ｐゴシック"/>
              <a:cs typeface="ＭＳ Ｐゴシック"/>
            </a:endParaRPr>
          </a:p>
        </p:txBody>
      </p:sp>
      <p:sp>
        <p:nvSpPr>
          <p:cNvPr id="26631" name="AutoShape 7"/>
          <p:cNvSpPr>
            <a:spLocks noChangeArrowheads="1"/>
          </p:cNvSpPr>
          <p:nvPr/>
        </p:nvSpPr>
        <p:spPr bwMode="auto">
          <a:xfrm>
            <a:off x="1772632" y="4605355"/>
            <a:ext cx="3682474" cy="852765"/>
          </a:xfrm>
          <a:prstGeom prst="rightArrowCallout">
            <a:avLst>
              <a:gd name="adj1" fmla="val 25000"/>
              <a:gd name="adj2" fmla="val 25000"/>
              <a:gd name="adj3" fmla="val 62567"/>
              <a:gd name="adj4" fmla="val 66667"/>
            </a:avLst>
          </a:prstGeom>
          <a:solidFill>
            <a:schemeClr val="accent6">
              <a:lumMod val="20000"/>
              <a:lumOff val="80000"/>
            </a:schemeClr>
          </a:solidFill>
          <a:ln w="9525">
            <a:solidFill>
              <a:schemeClr val="tx1"/>
            </a:solidFill>
            <a:miter lim="800000"/>
            <a:headEnd/>
            <a:tailEnd/>
          </a:ln>
        </p:spPr>
        <p:txBody>
          <a:bodyPr wrap="none" anchor="ctr"/>
          <a:lstStyle/>
          <a:p>
            <a:pPr algn="ctr" eaLnBrk="0" hangingPunct="0"/>
            <a:r>
              <a:rPr lang="en-US" sz="1600" dirty="0">
                <a:ea typeface="ＭＳ Ｐゴシック"/>
                <a:cs typeface="ＭＳ Ｐゴシック"/>
              </a:rPr>
              <a:t>4. </a:t>
            </a:r>
            <a:r>
              <a:rPr lang="en-US" sz="1600" dirty="0" smtClean="0">
                <a:ea typeface="ＭＳ Ｐゴシック"/>
                <a:cs typeface="ＭＳ Ｐゴシック"/>
              </a:rPr>
              <a:t>Decision paper (private)</a:t>
            </a:r>
          </a:p>
          <a:p>
            <a:pPr algn="ctr" eaLnBrk="0" hangingPunct="0"/>
            <a:r>
              <a:rPr lang="en-US" sz="1600" dirty="0" smtClean="0">
                <a:ea typeface="ＭＳ Ｐゴシック"/>
                <a:cs typeface="ＭＳ Ｐゴシック"/>
              </a:rPr>
              <a:t>Ministerial approval</a:t>
            </a:r>
            <a:endParaRPr lang="en-US" sz="1600" dirty="0">
              <a:ea typeface="ＭＳ Ｐゴシック"/>
              <a:cs typeface="ＭＳ Ｐゴシック"/>
            </a:endParaRPr>
          </a:p>
        </p:txBody>
      </p:sp>
      <p:sp>
        <p:nvSpPr>
          <p:cNvPr id="26632" name="Rectangle 8"/>
          <p:cNvSpPr>
            <a:spLocks noChangeArrowheads="1"/>
          </p:cNvSpPr>
          <p:nvPr/>
        </p:nvSpPr>
        <p:spPr bwMode="auto">
          <a:xfrm>
            <a:off x="5719435" y="4650093"/>
            <a:ext cx="1878569" cy="808027"/>
          </a:xfrm>
          <a:prstGeom prst="rect">
            <a:avLst/>
          </a:prstGeom>
          <a:solidFill>
            <a:schemeClr val="accent6">
              <a:lumMod val="20000"/>
              <a:lumOff val="80000"/>
            </a:schemeClr>
          </a:solidFill>
          <a:ln w="9525">
            <a:solidFill>
              <a:schemeClr val="tx1"/>
            </a:solidFill>
            <a:miter lim="800000"/>
            <a:headEnd/>
            <a:tailEnd/>
          </a:ln>
        </p:spPr>
        <p:txBody>
          <a:bodyPr wrap="none" anchor="ctr"/>
          <a:lstStyle/>
          <a:p>
            <a:pPr algn="ctr" eaLnBrk="0" hangingPunct="0"/>
            <a:r>
              <a:rPr lang="en-US" sz="2000" dirty="0">
                <a:ea typeface="ＭＳ Ｐゴシック"/>
                <a:cs typeface="ＭＳ Ｐゴシック"/>
              </a:rPr>
              <a:t>MEPS</a:t>
            </a:r>
          </a:p>
          <a:p>
            <a:pPr algn="ctr" eaLnBrk="0" hangingPunct="0"/>
            <a:r>
              <a:rPr lang="en-US" sz="2000" dirty="0">
                <a:ea typeface="ＭＳ Ｐゴシック"/>
                <a:cs typeface="ＭＳ Ｐゴシック"/>
              </a:rPr>
              <a:t>Commence</a:t>
            </a:r>
          </a:p>
        </p:txBody>
      </p:sp>
      <p:sp>
        <p:nvSpPr>
          <p:cNvPr id="26633" name="WordArt 9"/>
          <p:cNvSpPr>
            <a:spLocks noChangeArrowheads="1" noChangeShapeType="1" noTextEdit="1"/>
          </p:cNvSpPr>
          <p:nvPr/>
        </p:nvSpPr>
        <p:spPr bwMode="auto">
          <a:xfrm rot="1707164">
            <a:off x="3645737" y="3609415"/>
            <a:ext cx="3243411" cy="560353"/>
          </a:xfrm>
          <a:prstGeom prst="rect">
            <a:avLst/>
          </a:prstGeom>
        </p:spPr>
        <p:txBody>
          <a:bodyPr spcFirstLastPara="1" wrap="none" fromWordArt="1"/>
          <a:lstStyle/>
          <a:p>
            <a:pPr algn="ctr"/>
            <a:r>
              <a:rPr lang="en-US" kern="10" normalizeH="1" dirty="0" smtClean="0">
                <a:solidFill>
                  <a:srgbClr val="C00000"/>
                </a:solidFill>
                <a:latin typeface="Comic Sans MS" panose="030F0702030302020204" pitchFamily="66" charset="0"/>
                <a:cs typeface="Arial"/>
              </a:rPr>
              <a:t>STANDARDS DEVELOPMENT  </a:t>
            </a:r>
            <a:endParaRPr lang="en-US" kern="10" normalizeH="1" dirty="0">
              <a:solidFill>
                <a:srgbClr val="C00000"/>
              </a:solidFill>
              <a:latin typeface="Comic Sans MS" panose="030F0702030302020204" pitchFamily="66" charset="0"/>
              <a:cs typeface="Arial"/>
            </a:endParaRPr>
          </a:p>
        </p:txBody>
      </p:sp>
      <p:cxnSp>
        <p:nvCxnSpPr>
          <p:cNvPr id="3" name="Straight Arrow Connector 2"/>
          <p:cNvCxnSpPr/>
          <p:nvPr/>
        </p:nvCxnSpPr>
        <p:spPr>
          <a:xfrm>
            <a:off x="571500" y="5882326"/>
            <a:ext cx="741300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66428" y="5561169"/>
            <a:ext cx="877086" cy="369332"/>
          </a:xfrm>
          <a:prstGeom prst="rect">
            <a:avLst/>
          </a:prstGeom>
          <a:noFill/>
        </p:spPr>
        <p:txBody>
          <a:bodyPr wrap="square" rtlCol="0">
            <a:spAutoFit/>
          </a:bodyPr>
          <a:lstStyle/>
          <a:p>
            <a:r>
              <a:rPr lang="en-NZ" dirty="0" smtClean="0"/>
              <a:t>2013</a:t>
            </a:r>
            <a:endParaRPr lang="en-NZ" dirty="0"/>
          </a:p>
        </p:txBody>
      </p:sp>
      <p:sp>
        <p:nvSpPr>
          <p:cNvPr id="12" name="TextBox 11"/>
          <p:cNvSpPr txBox="1"/>
          <p:nvPr/>
        </p:nvSpPr>
        <p:spPr>
          <a:xfrm>
            <a:off x="7258248" y="5568926"/>
            <a:ext cx="980781" cy="369332"/>
          </a:xfrm>
          <a:prstGeom prst="rect">
            <a:avLst/>
          </a:prstGeom>
          <a:noFill/>
        </p:spPr>
        <p:txBody>
          <a:bodyPr wrap="square" rtlCol="0">
            <a:spAutoFit/>
          </a:bodyPr>
          <a:lstStyle/>
          <a:p>
            <a:r>
              <a:rPr lang="en-NZ" dirty="0" smtClean="0"/>
              <a:t>2019 +</a:t>
            </a:r>
            <a:endParaRPr lang="en-NZ" dirty="0"/>
          </a:p>
        </p:txBody>
      </p:sp>
      <p:sp>
        <p:nvSpPr>
          <p:cNvPr id="2" name="Slide Number Placeholder 1"/>
          <p:cNvSpPr>
            <a:spLocks noGrp="1"/>
          </p:cNvSpPr>
          <p:nvPr>
            <p:ph type="sldNum" sz="quarter" idx="12"/>
          </p:nvPr>
        </p:nvSpPr>
        <p:spPr/>
        <p:txBody>
          <a:bodyPr/>
          <a:lstStyle/>
          <a:p>
            <a:pPr>
              <a:defRPr/>
            </a:pPr>
            <a:fld id="{2B58FAB4-4C79-4D87-84C0-9D751F76122B}"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8"/>
          <p:cNvSpPr>
            <a:spLocks noGrp="1" noChangeArrowheads="1"/>
          </p:cNvSpPr>
          <p:nvPr>
            <p:ph idx="4294967295"/>
          </p:nvPr>
        </p:nvSpPr>
        <p:spPr>
          <a:xfrm>
            <a:off x="508000" y="1302068"/>
            <a:ext cx="7813040" cy="4567237"/>
          </a:xfrm>
        </p:spPr>
        <p:txBody>
          <a:bodyPr/>
          <a:lstStyle/>
          <a:p>
            <a:pPr eaLnBrk="1" hangingPunct="1">
              <a:lnSpc>
                <a:spcPct val="120000"/>
              </a:lnSpc>
              <a:buFont typeface="Arial" charset="0"/>
              <a:buNone/>
            </a:pPr>
            <a:r>
              <a:rPr lang="en-AU" altLang="en-US" dirty="0" smtClean="0">
                <a:solidFill>
                  <a:srgbClr val="C00000"/>
                </a:solidFill>
                <a:latin typeface="Georgia" panose="02040502050405020303" pitchFamily="18" charset="0"/>
                <a:cs typeface="Arial" panose="020B0604020202020204" pitchFamily="34" charset="0"/>
              </a:rPr>
              <a:t>✬</a:t>
            </a:r>
            <a:r>
              <a:rPr lang="en-AU" altLang="en-US" sz="2000" dirty="0" smtClean="0">
                <a:solidFill>
                  <a:srgbClr val="C00000"/>
                </a:solidFill>
                <a:latin typeface="Georgia" panose="02040502050405020303" pitchFamily="18" charset="0"/>
                <a:cs typeface="Arial" panose="020B0604020202020204" pitchFamily="34" charset="0"/>
              </a:rPr>
              <a:t> if MEPS / labelling becomes law, they only apply to: </a:t>
            </a:r>
          </a:p>
          <a:p>
            <a:pPr lvl="1" eaLnBrk="1" hangingPunct="1">
              <a:spcBef>
                <a:spcPts val="300"/>
              </a:spcBef>
              <a:spcAft>
                <a:spcPts val="300"/>
              </a:spcAft>
              <a:buFontTx/>
              <a:buChar char="-"/>
            </a:pPr>
            <a:r>
              <a:rPr lang="en-AU" altLang="en-US" sz="1600" dirty="0" smtClean="0">
                <a:solidFill>
                  <a:srgbClr val="0070C0"/>
                </a:solidFill>
                <a:latin typeface="Georgia" panose="02040502050405020303" pitchFamily="18" charset="0"/>
                <a:cs typeface="Arial" panose="020B0604020202020204" pitchFamily="34" charset="0"/>
              </a:rPr>
              <a:t>products you want to </a:t>
            </a:r>
            <a:r>
              <a:rPr lang="en-AU" altLang="en-US" sz="1600" i="1" dirty="0" smtClean="0">
                <a:solidFill>
                  <a:srgbClr val="0070C0"/>
                </a:solidFill>
                <a:latin typeface="Georgia" panose="02040502050405020303" pitchFamily="18" charset="0"/>
                <a:cs typeface="Arial" panose="020B0604020202020204" pitchFamily="34" charset="0"/>
              </a:rPr>
              <a:t>continue</a:t>
            </a:r>
            <a:r>
              <a:rPr lang="en-AU" altLang="en-US" sz="1600" dirty="0" smtClean="0">
                <a:solidFill>
                  <a:srgbClr val="0070C0"/>
                </a:solidFill>
                <a:latin typeface="Georgia" panose="02040502050405020303" pitchFamily="18" charset="0"/>
                <a:cs typeface="Arial" panose="020B0604020202020204" pitchFamily="34" charset="0"/>
              </a:rPr>
              <a:t> importing or manufacturing,</a:t>
            </a:r>
          </a:p>
          <a:p>
            <a:pPr lvl="1" eaLnBrk="1" hangingPunct="1">
              <a:spcBef>
                <a:spcPts val="300"/>
              </a:spcBef>
              <a:spcAft>
                <a:spcPts val="300"/>
              </a:spcAft>
              <a:buFontTx/>
              <a:buChar char="-"/>
            </a:pPr>
            <a:r>
              <a:rPr lang="en-AU" altLang="en-US" sz="1600" dirty="0" smtClean="0">
                <a:solidFill>
                  <a:srgbClr val="0070C0"/>
                </a:solidFill>
                <a:latin typeface="Georgia" panose="02040502050405020303" pitchFamily="18" charset="0"/>
                <a:cs typeface="Arial" panose="020B0604020202020204" pitchFamily="34" charset="0"/>
              </a:rPr>
              <a:t>or </a:t>
            </a:r>
            <a:r>
              <a:rPr lang="en-AU" altLang="en-US" sz="1600" i="1" dirty="0" smtClean="0">
                <a:solidFill>
                  <a:srgbClr val="0070C0"/>
                </a:solidFill>
                <a:latin typeface="Georgia" panose="02040502050405020303" pitchFamily="18" charset="0"/>
                <a:cs typeface="Arial" panose="020B0604020202020204" pitchFamily="34" charset="0"/>
              </a:rPr>
              <a:t>new</a:t>
            </a:r>
            <a:r>
              <a:rPr lang="en-AU" altLang="en-US" sz="1600" dirty="0" smtClean="0">
                <a:solidFill>
                  <a:srgbClr val="0070C0"/>
                </a:solidFill>
                <a:latin typeface="Georgia" panose="02040502050405020303" pitchFamily="18" charset="0"/>
                <a:cs typeface="Arial" panose="020B0604020202020204" pitchFamily="34" charset="0"/>
              </a:rPr>
              <a:t> models you want to bring into the market.  </a:t>
            </a:r>
          </a:p>
          <a:p>
            <a:pPr lvl="1" eaLnBrk="1" hangingPunct="1">
              <a:lnSpc>
                <a:spcPct val="120000"/>
              </a:lnSpc>
            </a:pPr>
            <a:r>
              <a:rPr lang="en-AU" altLang="en-US" sz="1600" dirty="0" smtClean="0">
                <a:latin typeface="Georgia" panose="02040502050405020303" pitchFamily="18" charset="0"/>
                <a:cs typeface="Arial" panose="020B0604020202020204" pitchFamily="34" charset="0"/>
              </a:rPr>
              <a:t>The least efficient models will no longer be legal for sale</a:t>
            </a:r>
          </a:p>
          <a:p>
            <a:pPr lvl="1" eaLnBrk="1" hangingPunct="1">
              <a:lnSpc>
                <a:spcPct val="120000"/>
              </a:lnSpc>
            </a:pPr>
            <a:r>
              <a:rPr lang="en-AU" altLang="en-US" sz="1600" dirty="0" smtClean="0">
                <a:latin typeface="Georgia" panose="02040502050405020303" pitchFamily="18" charset="0"/>
                <a:cs typeface="Arial" panose="020B0604020202020204" pitchFamily="34" charset="0"/>
              </a:rPr>
              <a:t>All models within the scope of the Standard will have to </a:t>
            </a:r>
            <a:r>
              <a:rPr lang="en-AU" altLang="en-US" sz="1600" i="1" dirty="0" smtClean="0">
                <a:latin typeface="Georgia" panose="02040502050405020303" pitchFamily="18" charset="0"/>
                <a:cs typeface="Arial" panose="020B0604020202020204" pitchFamily="34" charset="0"/>
              </a:rPr>
              <a:t>pass the efficiency lab test </a:t>
            </a:r>
            <a:r>
              <a:rPr lang="en-AU" altLang="en-US" sz="1600" dirty="0" smtClean="0">
                <a:latin typeface="Georgia" panose="02040502050405020303" pitchFamily="18" charset="0"/>
                <a:cs typeface="Arial" panose="020B0604020202020204" pitchFamily="34" charset="0"/>
              </a:rPr>
              <a:t>(get a certificate)</a:t>
            </a:r>
          </a:p>
          <a:p>
            <a:pPr lvl="1" eaLnBrk="1" hangingPunct="1">
              <a:lnSpc>
                <a:spcPct val="120000"/>
              </a:lnSpc>
            </a:pPr>
            <a:r>
              <a:rPr lang="en-AU" altLang="en-US" sz="1600" dirty="0" smtClean="0">
                <a:latin typeface="Georgia" panose="02040502050405020303" pitchFamily="18" charset="0"/>
                <a:cs typeface="Arial" panose="020B0604020202020204" pitchFamily="34" charset="0"/>
              </a:rPr>
              <a:t>Register your models through the Energyrating website</a:t>
            </a:r>
          </a:p>
          <a:p>
            <a:pPr lvl="1" eaLnBrk="1" hangingPunct="1">
              <a:lnSpc>
                <a:spcPct val="120000"/>
              </a:lnSpc>
            </a:pPr>
            <a:r>
              <a:rPr lang="en-AU" altLang="en-US" sz="1600" dirty="0" smtClean="0">
                <a:latin typeface="Georgia" panose="02040502050405020303" pitchFamily="18" charset="0"/>
                <a:cs typeface="Arial" panose="020B0604020202020204" pitchFamily="34" charset="0"/>
              </a:rPr>
              <a:t>Listed publically with their energy efficiency</a:t>
            </a:r>
          </a:p>
          <a:p>
            <a:pPr lvl="1" eaLnBrk="1" hangingPunct="1">
              <a:lnSpc>
                <a:spcPct val="120000"/>
              </a:lnSpc>
            </a:pPr>
            <a:r>
              <a:rPr lang="en-AU" altLang="en-US" sz="1600" dirty="0" smtClean="0">
                <a:latin typeface="Georgia" panose="02040502050405020303" pitchFamily="18" charset="0"/>
                <a:cs typeface="Arial" panose="020B0604020202020204" pitchFamily="34" charset="0"/>
              </a:rPr>
              <a:t>Compliance checks – including actual efficiency vs claims</a:t>
            </a:r>
          </a:p>
          <a:p>
            <a:pPr lvl="1" eaLnBrk="1" hangingPunct="1">
              <a:lnSpc>
                <a:spcPct val="120000"/>
              </a:lnSpc>
            </a:pPr>
            <a:r>
              <a:rPr lang="en-AU" altLang="en-US" sz="1600" i="1" dirty="0" smtClean="0">
                <a:latin typeface="Georgia" panose="02040502050405020303" pitchFamily="18" charset="0"/>
                <a:cs typeface="Arial" panose="020B0604020202020204" pitchFamily="34" charset="0"/>
              </a:rPr>
              <a:t>In NZ, give EECA your sales data after each year </a:t>
            </a:r>
          </a:p>
        </p:txBody>
      </p:sp>
      <p:sp>
        <p:nvSpPr>
          <p:cNvPr id="4" name="Title 1"/>
          <p:cNvSpPr txBox="1">
            <a:spLocks/>
          </p:cNvSpPr>
          <p:nvPr/>
        </p:nvSpPr>
        <p:spPr>
          <a:xfrm>
            <a:off x="457200" y="0"/>
            <a:ext cx="8229600" cy="989013"/>
          </a:xfrm>
          <a:prstGeom prst="rect">
            <a:avLst/>
          </a:prstGeom>
        </p:spPr>
        <p:txBody>
          <a:bodyPr anchor="ctr" anchorCtr="0"/>
          <a:lstStyle>
            <a:lvl1pPr algn="l" defTabSz="457200" rtl="0" eaLnBrk="0" fontAlgn="base" hangingPunct="0">
              <a:spcBef>
                <a:spcPct val="0"/>
              </a:spcBef>
              <a:spcAft>
                <a:spcPct val="0"/>
              </a:spcAft>
              <a:defRPr sz="3200" b="1" kern="1200">
                <a:solidFill>
                  <a:schemeClr val="bg1"/>
                </a:solidFill>
                <a:latin typeface="Helvetica"/>
                <a:ea typeface="Helvetica"/>
                <a:cs typeface="Helvetica"/>
              </a:defRPr>
            </a:lvl1pPr>
            <a:lvl2pPr algn="l" defTabSz="457200" rtl="0" eaLnBrk="0" fontAlgn="base" hangingPunct="0">
              <a:spcBef>
                <a:spcPct val="0"/>
              </a:spcBef>
              <a:spcAft>
                <a:spcPct val="0"/>
              </a:spcAft>
              <a:defRPr sz="3200" b="1">
                <a:solidFill>
                  <a:schemeClr val="bg1"/>
                </a:solidFill>
                <a:latin typeface="Helvetica"/>
                <a:ea typeface="Helvetica"/>
                <a:cs typeface="Helvetica"/>
              </a:defRPr>
            </a:lvl2pPr>
            <a:lvl3pPr algn="l" defTabSz="457200" rtl="0" eaLnBrk="0" fontAlgn="base" hangingPunct="0">
              <a:spcBef>
                <a:spcPct val="0"/>
              </a:spcBef>
              <a:spcAft>
                <a:spcPct val="0"/>
              </a:spcAft>
              <a:defRPr sz="3200" b="1">
                <a:solidFill>
                  <a:schemeClr val="bg1"/>
                </a:solidFill>
                <a:latin typeface="Helvetica"/>
                <a:ea typeface="Helvetica"/>
                <a:cs typeface="Helvetica"/>
              </a:defRPr>
            </a:lvl3pPr>
            <a:lvl4pPr algn="l" defTabSz="457200" rtl="0" eaLnBrk="0" fontAlgn="base" hangingPunct="0">
              <a:spcBef>
                <a:spcPct val="0"/>
              </a:spcBef>
              <a:spcAft>
                <a:spcPct val="0"/>
              </a:spcAft>
              <a:defRPr sz="3200" b="1">
                <a:solidFill>
                  <a:schemeClr val="bg1"/>
                </a:solidFill>
                <a:latin typeface="Helvetica"/>
                <a:ea typeface="Helvetica"/>
                <a:cs typeface="Helvetica"/>
              </a:defRPr>
            </a:lvl4pPr>
            <a:lvl5pPr algn="l" defTabSz="457200" rtl="0" eaLnBrk="0" fontAlgn="base" hangingPunct="0">
              <a:spcBef>
                <a:spcPct val="0"/>
              </a:spcBef>
              <a:spcAft>
                <a:spcPct val="0"/>
              </a:spcAft>
              <a:defRPr sz="3200" b="1">
                <a:solidFill>
                  <a:schemeClr val="bg1"/>
                </a:solidFill>
                <a:latin typeface="Helvetica"/>
                <a:ea typeface="Helvetica"/>
                <a:cs typeface="Helvetica"/>
              </a:defRPr>
            </a:lvl5pPr>
            <a:lvl6pPr marL="457200" algn="l" defTabSz="457200" rtl="0" fontAlgn="base">
              <a:spcBef>
                <a:spcPct val="0"/>
              </a:spcBef>
              <a:spcAft>
                <a:spcPct val="0"/>
              </a:spcAft>
              <a:defRPr sz="3200" b="1">
                <a:solidFill>
                  <a:schemeClr val="bg1"/>
                </a:solidFill>
                <a:latin typeface="Helvetica"/>
                <a:ea typeface="Helvetica"/>
                <a:cs typeface="Helvetica"/>
              </a:defRPr>
            </a:lvl6pPr>
            <a:lvl7pPr marL="914400" algn="l" defTabSz="457200" rtl="0" fontAlgn="base">
              <a:spcBef>
                <a:spcPct val="0"/>
              </a:spcBef>
              <a:spcAft>
                <a:spcPct val="0"/>
              </a:spcAft>
              <a:defRPr sz="3200" b="1">
                <a:solidFill>
                  <a:schemeClr val="bg1"/>
                </a:solidFill>
                <a:latin typeface="Helvetica"/>
                <a:ea typeface="Helvetica"/>
                <a:cs typeface="Helvetica"/>
              </a:defRPr>
            </a:lvl7pPr>
            <a:lvl8pPr marL="1371600" algn="l" defTabSz="457200" rtl="0" fontAlgn="base">
              <a:spcBef>
                <a:spcPct val="0"/>
              </a:spcBef>
              <a:spcAft>
                <a:spcPct val="0"/>
              </a:spcAft>
              <a:defRPr sz="3200" b="1">
                <a:solidFill>
                  <a:schemeClr val="bg1"/>
                </a:solidFill>
                <a:latin typeface="Helvetica"/>
                <a:ea typeface="Helvetica"/>
                <a:cs typeface="Helvetica"/>
              </a:defRPr>
            </a:lvl8pPr>
            <a:lvl9pPr marL="1828800" algn="l" defTabSz="457200" rtl="0" fontAlgn="base">
              <a:spcBef>
                <a:spcPct val="0"/>
              </a:spcBef>
              <a:spcAft>
                <a:spcPct val="0"/>
              </a:spcAft>
              <a:defRPr sz="3200" b="1">
                <a:solidFill>
                  <a:schemeClr val="bg1"/>
                </a:solidFill>
                <a:latin typeface="Helvetica"/>
                <a:ea typeface="Helvetica"/>
                <a:cs typeface="Helvetica"/>
              </a:defRPr>
            </a:lvl9pPr>
          </a:lstStyle>
          <a:p>
            <a:r>
              <a:rPr lang="en-NZ" dirty="0" smtClean="0"/>
              <a:t>This isn’t new to most of you!</a:t>
            </a:r>
            <a:endParaRPr lang="en-NZ" dirty="0"/>
          </a:p>
        </p:txBody>
      </p:sp>
      <p:sp>
        <p:nvSpPr>
          <p:cNvPr id="2" name="Slide Number Placeholder 1"/>
          <p:cNvSpPr>
            <a:spLocks noGrp="1"/>
          </p:cNvSpPr>
          <p:nvPr>
            <p:ph type="sldNum" sz="quarter" idx="12"/>
          </p:nvPr>
        </p:nvSpPr>
        <p:spPr/>
        <p:txBody>
          <a:bodyPr/>
          <a:lstStyle/>
          <a:p>
            <a:pPr>
              <a:defRPr/>
            </a:pPr>
            <a:fld id="{128FFC9B-51CF-4891-B4D9-1711D7FD56A9}" type="slidenum">
              <a:rPr lang="en-US" smtClean="0"/>
              <a:pPr>
                <a:defRPr/>
              </a:pPr>
              <a:t>13</a:t>
            </a:fld>
            <a:endParaRPr lang="en-US" dirty="0"/>
          </a:p>
        </p:txBody>
      </p:sp>
    </p:spTree>
    <p:extLst>
      <p:ext uri="{BB962C8B-B14F-4D97-AF65-F5344CB8AC3E}">
        <p14:creationId xmlns:p14="http://schemas.microsoft.com/office/powerpoint/2010/main" val="17280005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Proposals: main changes</a:t>
            </a:r>
            <a:endParaRPr lang="en-NZ" dirty="0"/>
          </a:p>
        </p:txBody>
      </p:sp>
      <p:sp>
        <p:nvSpPr>
          <p:cNvPr id="3" name="Content Placeholder 2"/>
          <p:cNvSpPr>
            <a:spLocks noGrp="1"/>
          </p:cNvSpPr>
          <p:nvPr>
            <p:ph sz="half" idx="1"/>
          </p:nvPr>
        </p:nvSpPr>
        <p:spPr>
          <a:xfrm>
            <a:off x="457200" y="1371600"/>
            <a:ext cx="8412480" cy="4525963"/>
          </a:xfrm>
        </p:spPr>
        <p:txBody>
          <a:bodyPr/>
          <a:lstStyle/>
          <a:p>
            <a:pPr>
              <a:spcAft>
                <a:spcPts val="300"/>
              </a:spcAft>
            </a:pPr>
            <a:r>
              <a:rPr lang="en-NZ" sz="2200" dirty="0"/>
              <a:t>Adopt/adapt European &amp; ISO </a:t>
            </a:r>
            <a:r>
              <a:rPr lang="en-NZ" sz="2200" dirty="0" smtClean="0"/>
              <a:t>test standards</a:t>
            </a:r>
            <a:br>
              <a:rPr lang="en-NZ" sz="2200" dirty="0" smtClean="0"/>
            </a:br>
            <a:r>
              <a:rPr lang="en-NZ" sz="2200" dirty="0" smtClean="0"/>
              <a:t> – display and storage cabinets</a:t>
            </a:r>
            <a:endParaRPr lang="en-NZ" sz="2200" dirty="0"/>
          </a:p>
          <a:p>
            <a:pPr>
              <a:spcAft>
                <a:spcPts val="300"/>
              </a:spcAft>
            </a:pPr>
            <a:r>
              <a:rPr lang="en-NZ" sz="2200" dirty="0"/>
              <a:t>Align with European Regulations (MEPS levels)</a:t>
            </a:r>
          </a:p>
          <a:p>
            <a:pPr>
              <a:spcAft>
                <a:spcPts val="300"/>
              </a:spcAft>
            </a:pPr>
            <a:r>
              <a:rPr lang="en-NZ" sz="2200" dirty="0"/>
              <a:t>Cover a wider range of cabinet types</a:t>
            </a:r>
          </a:p>
          <a:p>
            <a:pPr>
              <a:spcAft>
                <a:spcPts val="300"/>
              </a:spcAft>
            </a:pPr>
            <a:r>
              <a:rPr lang="en-NZ" sz="2200" dirty="0" smtClean="0"/>
              <a:t>Increase in MEPS levels for some types</a:t>
            </a:r>
            <a:endParaRPr lang="en-NZ" sz="2200" dirty="0"/>
          </a:p>
          <a:p>
            <a:pPr>
              <a:spcAft>
                <a:spcPts val="300"/>
              </a:spcAft>
            </a:pPr>
            <a:r>
              <a:rPr lang="en-NZ" sz="2200" dirty="0" smtClean="0"/>
              <a:t>Rather than ‘single’ class MEPS move to ‘group’ MEPS </a:t>
            </a:r>
          </a:p>
          <a:p>
            <a:pPr>
              <a:spcAft>
                <a:spcPts val="300"/>
              </a:spcAft>
            </a:pPr>
            <a:r>
              <a:rPr lang="en-NZ" sz="2200" dirty="0" smtClean="0"/>
              <a:t>No “Family” </a:t>
            </a:r>
            <a:r>
              <a:rPr lang="en-NZ" sz="2200" dirty="0" err="1" smtClean="0"/>
              <a:t>defn</a:t>
            </a:r>
            <a:r>
              <a:rPr lang="en-NZ" sz="2200" dirty="0" smtClean="0"/>
              <a:t> = swap-in/out components display cabinets</a:t>
            </a:r>
            <a:endParaRPr lang="en-NZ" sz="2200" dirty="0"/>
          </a:p>
          <a:p>
            <a:pPr marL="0" indent="0">
              <a:spcAft>
                <a:spcPts val="300"/>
              </a:spcAft>
              <a:buNone/>
            </a:pPr>
            <a:r>
              <a:rPr lang="en-NZ" sz="2200" dirty="0" smtClean="0"/>
              <a:t>Or…local MEPS levels</a:t>
            </a:r>
          </a:p>
          <a:p>
            <a:pPr>
              <a:spcAft>
                <a:spcPts val="300"/>
              </a:spcAft>
            </a:pPr>
            <a:r>
              <a:rPr lang="en-NZ" sz="2200" dirty="0" smtClean="0"/>
              <a:t>Labelling</a:t>
            </a:r>
          </a:p>
          <a:p>
            <a:pPr marL="0" indent="0">
              <a:spcAft>
                <a:spcPts val="300"/>
              </a:spcAft>
              <a:buNone/>
            </a:pPr>
            <a:r>
              <a:rPr lang="en-NZ" sz="2200" dirty="0" smtClean="0"/>
              <a:t>5 options</a:t>
            </a:r>
          </a:p>
        </p:txBody>
      </p:sp>
      <p:sp>
        <p:nvSpPr>
          <p:cNvPr id="4" name="Slide Number Placeholder 3"/>
          <p:cNvSpPr>
            <a:spLocks noGrp="1"/>
          </p:cNvSpPr>
          <p:nvPr>
            <p:ph type="sldNum" sz="quarter" idx="12"/>
          </p:nvPr>
        </p:nvSpPr>
        <p:spPr/>
        <p:txBody>
          <a:bodyPr/>
          <a:lstStyle/>
          <a:p>
            <a:pPr>
              <a:defRPr/>
            </a:pPr>
            <a:fld id="{E286D6FB-CE2D-4FCF-BDE2-16A4E371775E}" type="slidenum">
              <a:rPr lang="en-US" smtClean="0"/>
              <a:pPr>
                <a:defRPr/>
              </a:pPr>
              <a:t>14</a:t>
            </a:fld>
            <a:endParaRPr lang="en-US" dirty="0"/>
          </a:p>
        </p:txBody>
      </p:sp>
    </p:spTree>
    <p:extLst>
      <p:ext uri="{BB962C8B-B14F-4D97-AF65-F5344CB8AC3E}">
        <p14:creationId xmlns:p14="http://schemas.microsoft.com/office/powerpoint/2010/main" val="10915398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Options overview (</a:t>
            </a:r>
            <a:r>
              <a:rPr lang="en-NZ" dirty="0" err="1" smtClean="0"/>
              <a:t>pg</a:t>
            </a:r>
            <a:r>
              <a:rPr lang="en-NZ" dirty="0" smtClean="0"/>
              <a:t> 20)</a:t>
            </a:r>
            <a:endParaRPr lang="en-NZ" dirty="0"/>
          </a:p>
        </p:txBody>
      </p:sp>
      <p:graphicFrame>
        <p:nvGraphicFramePr>
          <p:cNvPr id="5" name="Content Placeholder 3"/>
          <p:cNvGraphicFramePr>
            <a:graphicFrameLocks/>
          </p:cNvGraphicFramePr>
          <p:nvPr>
            <p:extLst>
              <p:ext uri="{D42A27DB-BD31-4B8C-83A1-F6EECF244321}">
                <p14:modId xmlns:p14="http://schemas.microsoft.com/office/powerpoint/2010/main" val="2402719230"/>
              </p:ext>
            </p:extLst>
          </p:nvPr>
        </p:nvGraphicFramePr>
        <p:xfrm>
          <a:off x="233915" y="1775460"/>
          <a:ext cx="8860462" cy="4848623"/>
        </p:xfrm>
        <a:graphic>
          <a:graphicData uri="http://schemas.openxmlformats.org/drawingml/2006/table">
            <a:tbl>
              <a:tblPr firstRow="1" bandRow="1">
                <a:tableStyleId>{5C22544A-7EE6-4342-B048-85BDC9FD1C3A}</a:tableStyleId>
              </a:tblPr>
              <a:tblGrid>
                <a:gridCol w="1923202"/>
                <a:gridCol w="1387452"/>
                <a:gridCol w="1387452"/>
                <a:gridCol w="1387452"/>
                <a:gridCol w="1387452"/>
                <a:gridCol w="1387452"/>
              </a:tblGrid>
              <a:tr h="1600921">
                <a:tc>
                  <a:txBody>
                    <a:bodyPr/>
                    <a:lstStyle/>
                    <a:p>
                      <a:endParaRPr lang="en-US" sz="1800" dirty="0">
                        <a:latin typeface="Georgia" charset="0"/>
                        <a:ea typeface="Georgia" charset="0"/>
                        <a:cs typeface="Georgia" charset="0"/>
                      </a:endParaRPr>
                    </a:p>
                  </a:txBody>
                  <a:tcPr/>
                </a:tc>
                <a:tc>
                  <a:txBody>
                    <a:bodyPr/>
                    <a:lstStyle/>
                    <a:p>
                      <a:r>
                        <a:rPr lang="en-US" sz="1600" dirty="0" smtClean="0">
                          <a:latin typeface="Georgia" charset="0"/>
                          <a:ea typeface="Georgia" charset="0"/>
                          <a:cs typeface="Georgia" charset="0"/>
                        </a:rPr>
                        <a:t>Option 1 – BAU</a:t>
                      </a:r>
                      <a:endParaRPr lang="en-US" sz="1600" dirty="0">
                        <a:latin typeface="Georgia" charset="0"/>
                        <a:ea typeface="Georgia" charset="0"/>
                        <a:cs typeface="Georgia" charset="0"/>
                      </a:endParaRPr>
                    </a:p>
                  </a:txBody>
                  <a:tcPr/>
                </a:tc>
                <a:tc>
                  <a:txBody>
                    <a:bodyPr/>
                    <a:lstStyle/>
                    <a:p>
                      <a:r>
                        <a:rPr lang="en-US" sz="1600" dirty="0" smtClean="0">
                          <a:latin typeface="Georgia" charset="0"/>
                          <a:ea typeface="Georgia" charset="0"/>
                          <a:cs typeface="Georgia" charset="0"/>
                        </a:rPr>
                        <a:t>Option 2 –AU/NZ MEPS 10%</a:t>
                      </a:r>
                    </a:p>
                    <a:p>
                      <a:r>
                        <a:rPr lang="en-US" sz="1600" dirty="0" smtClean="0">
                          <a:latin typeface="Georgia" charset="0"/>
                          <a:ea typeface="Georgia" charset="0"/>
                          <a:cs typeface="Georgia" charset="0"/>
                        </a:rPr>
                        <a:t> </a:t>
                      </a:r>
                      <a:endParaRPr lang="en-US" sz="1600" dirty="0">
                        <a:latin typeface="Georgia" charset="0"/>
                        <a:ea typeface="Georgia" charset="0"/>
                        <a:cs typeface="Georgia" charset="0"/>
                      </a:endParaRPr>
                    </a:p>
                  </a:txBody>
                  <a:tcPr/>
                </a:tc>
                <a:tc>
                  <a:txBody>
                    <a:bodyPr/>
                    <a:lstStyle/>
                    <a:p>
                      <a:r>
                        <a:rPr lang="en-US" sz="1600" dirty="0" smtClean="0">
                          <a:latin typeface="Georgia" charset="0"/>
                          <a:ea typeface="Georgia" charset="0"/>
                          <a:cs typeface="Georgia" charset="0"/>
                        </a:rPr>
                        <a:t>Option 3 –AU/NZ MEPS 30%</a:t>
                      </a:r>
                    </a:p>
                    <a:p>
                      <a:r>
                        <a:rPr lang="en-US" sz="1600" dirty="0" smtClean="0">
                          <a:latin typeface="Georgia" charset="0"/>
                          <a:ea typeface="Georgia" charset="0"/>
                          <a:cs typeface="Georgia" charset="0"/>
                        </a:rPr>
                        <a:t> </a:t>
                      </a:r>
                      <a:endParaRPr lang="en-US" sz="1600" dirty="0">
                        <a:latin typeface="Georgia" charset="0"/>
                        <a:ea typeface="Georgia" charset="0"/>
                        <a:cs typeface="Georgia" charset="0"/>
                      </a:endParaRPr>
                    </a:p>
                  </a:txBody>
                  <a:tcPr/>
                </a:tc>
                <a:tc>
                  <a:txBody>
                    <a:bodyPr/>
                    <a:lstStyle/>
                    <a:p>
                      <a:r>
                        <a:rPr lang="en-US" sz="1600" dirty="0" smtClean="0">
                          <a:solidFill>
                            <a:srgbClr val="FFFF00"/>
                          </a:solidFill>
                          <a:latin typeface="Georgia" charset="0"/>
                          <a:ea typeface="Georgia" charset="0"/>
                          <a:cs typeface="Georgia" charset="0"/>
                        </a:rPr>
                        <a:t>Option 4 –EC  MEPS  </a:t>
                      </a:r>
                      <a:endParaRPr lang="en-US" sz="1600" dirty="0">
                        <a:solidFill>
                          <a:srgbClr val="FFFF00"/>
                        </a:solidFill>
                        <a:latin typeface="Georgia" charset="0"/>
                        <a:ea typeface="Georgia" charset="0"/>
                        <a:cs typeface="Georgia" charset="0"/>
                      </a:endParaRPr>
                    </a:p>
                  </a:txBody>
                  <a:tcPr/>
                </a:tc>
                <a:tc>
                  <a:txBody>
                    <a:bodyPr/>
                    <a:lstStyle/>
                    <a:p>
                      <a:r>
                        <a:rPr lang="en-US" sz="1600" dirty="0" smtClean="0">
                          <a:latin typeface="Georgia" charset="0"/>
                          <a:ea typeface="Georgia" charset="0"/>
                          <a:cs typeface="Georgia" charset="0"/>
                        </a:rPr>
                        <a:t>Option 5 – non-regulatory options (in addition to BAU</a:t>
                      </a:r>
                      <a:endParaRPr lang="en-US" sz="1600" dirty="0">
                        <a:latin typeface="Georgia" charset="0"/>
                        <a:ea typeface="Georgia" charset="0"/>
                        <a:cs typeface="Georgia" charset="0"/>
                      </a:endParaRPr>
                    </a:p>
                  </a:txBody>
                  <a:tcPr/>
                </a:tc>
              </a:tr>
              <a:tr h="1347451">
                <a:tc>
                  <a:txBody>
                    <a:bodyPr/>
                    <a:lstStyle/>
                    <a:p>
                      <a:r>
                        <a:rPr lang="en-US" sz="1800" dirty="0" smtClean="0">
                          <a:latin typeface="Georgia" charset="0"/>
                          <a:ea typeface="Georgia" charset="0"/>
                          <a:cs typeface="Georgia" charset="0"/>
                        </a:rPr>
                        <a:t>Move to International ISO and EN test methods</a:t>
                      </a:r>
                      <a:endParaRPr lang="en-US" sz="1800" dirty="0">
                        <a:latin typeface="Georgia" charset="0"/>
                        <a:ea typeface="Georgia" charset="0"/>
                        <a:cs typeface="Georgia"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atin typeface="Georgia" charset="0"/>
                          <a:ea typeface="Georgia" charset="0"/>
                          <a:cs typeface="Georgia" charset="0"/>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atin typeface="Georgia" charset="0"/>
                          <a:ea typeface="Georgia" charset="0"/>
                          <a:cs typeface="Georgia" charset="0"/>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atin typeface="Georgia" charset="0"/>
                          <a:ea typeface="Georgia" charset="0"/>
                          <a:cs typeface="Georgia" charset="0"/>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atin typeface="Georgia" charset="0"/>
                          <a:ea typeface="Georgia" charset="0"/>
                          <a:cs typeface="Georgia" charset="0"/>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atin typeface="Georgia" charset="0"/>
                          <a:ea typeface="Georgia" charset="0"/>
                          <a:cs typeface="Georgia" charset="0"/>
                        </a:rPr>
                        <a:t>✗</a:t>
                      </a:r>
                    </a:p>
                  </a:txBody>
                  <a:tcPr anchor="ctr"/>
                </a:tc>
              </a:tr>
              <a:tr h="725551">
                <a:tc>
                  <a:txBody>
                    <a:bodyPr/>
                    <a:lstStyle/>
                    <a:p>
                      <a:r>
                        <a:rPr lang="en-US" sz="1800" dirty="0" smtClean="0">
                          <a:latin typeface="Georgia" charset="0"/>
                          <a:ea typeface="Georgia" charset="0"/>
                          <a:cs typeface="Georgia" charset="0"/>
                        </a:rPr>
                        <a:t>New AU/NZ MEPS levels</a:t>
                      </a:r>
                      <a:endParaRPr lang="en-US" sz="1800" dirty="0">
                        <a:latin typeface="Georgia" charset="0"/>
                        <a:ea typeface="Georgia" charset="0"/>
                        <a:cs typeface="Georgia" charset="0"/>
                      </a:endParaRPr>
                    </a:p>
                  </a:txBody>
                  <a:tcPr anchor="ctr"/>
                </a:tc>
                <a:tc>
                  <a:txBody>
                    <a:bodyPr/>
                    <a:lstStyle/>
                    <a:p>
                      <a:pPr algn="ctr"/>
                      <a:r>
                        <a:rPr lang="en-US" sz="2400" dirty="0" smtClean="0">
                          <a:latin typeface="Georgia" charset="0"/>
                          <a:ea typeface="Georgia" charset="0"/>
                          <a:cs typeface="Georgia" charset="0"/>
                        </a:rPr>
                        <a:t>✗</a:t>
                      </a:r>
                      <a:endParaRPr lang="en-US" sz="2400" dirty="0">
                        <a:latin typeface="Georgia" charset="0"/>
                        <a:ea typeface="Georgia" charset="0"/>
                        <a:cs typeface="Georgia"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atin typeface="Georgia" charset="0"/>
                          <a:ea typeface="Georgia" charset="0"/>
                          <a:cs typeface="Georgia" charset="0"/>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atin typeface="Georgia" charset="0"/>
                          <a:ea typeface="Georgia" charset="0"/>
                          <a:cs typeface="Georgia" charset="0"/>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atin typeface="Georgia" charset="0"/>
                          <a:ea typeface="Georgia" charset="0"/>
                          <a:cs typeface="Georgia" charset="0"/>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atin typeface="Georgia" charset="0"/>
                          <a:ea typeface="Georgia" charset="0"/>
                          <a:cs typeface="Georgia" charset="0"/>
                        </a:rPr>
                        <a:t>✗</a:t>
                      </a:r>
                    </a:p>
                  </a:txBody>
                  <a:tcPr anchor="ctr"/>
                </a:tc>
              </a:tr>
              <a:tr h="587350">
                <a:tc>
                  <a:txBody>
                    <a:bodyPr/>
                    <a:lstStyle/>
                    <a:p>
                      <a:r>
                        <a:rPr lang="en-US" sz="1800" dirty="0" smtClean="0">
                          <a:latin typeface="Georgia" charset="0"/>
                          <a:ea typeface="Georgia" charset="0"/>
                          <a:cs typeface="Georgia" charset="0"/>
                        </a:rPr>
                        <a:t>EC MEPS levels</a:t>
                      </a:r>
                      <a:endParaRPr lang="en-US" sz="1800" dirty="0">
                        <a:latin typeface="Georgia" charset="0"/>
                        <a:ea typeface="Georgia" charset="0"/>
                        <a:cs typeface="Georgia"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atin typeface="Georgia" charset="0"/>
                          <a:ea typeface="Georgia" charset="0"/>
                          <a:cs typeface="Georgia" charset="0"/>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atin typeface="Georgia" charset="0"/>
                          <a:ea typeface="Georgia" charset="0"/>
                          <a:cs typeface="Georgia" charset="0"/>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atin typeface="Georgia" charset="0"/>
                          <a:ea typeface="Georgia" charset="0"/>
                          <a:cs typeface="Georgia" charset="0"/>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atin typeface="Georgia" charset="0"/>
                          <a:ea typeface="Georgia" charset="0"/>
                          <a:cs typeface="Georgia" charset="0"/>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atin typeface="Georgia" charset="0"/>
                          <a:ea typeface="Georgia" charset="0"/>
                          <a:cs typeface="Georgia" charset="0"/>
                        </a:rPr>
                        <a:t>✗</a:t>
                      </a:r>
                    </a:p>
                  </a:txBody>
                  <a:tcPr anchor="ctr"/>
                </a:tc>
              </a:tr>
              <a:tr h="587350">
                <a:tc>
                  <a:txBody>
                    <a:bodyPr/>
                    <a:lstStyle/>
                    <a:p>
                      <a:r>
                        <a:rPr lang="en-US" sz="1800" dirty="0" smtClean="0">
                          <a:latin typeface="Georgia" charset="0"/>
                          <a:ea typeface="Georgia" charset="0"/>
                          <a:cs typeface="Georgia" charset="0"/>
                        </a:rPr>
                        <a:t>Labelling</a:t>
                      </a:r>
                      <a:endParaRPr lang="en-US" sz="1800" dirty="0">
                        <a:latin typeface="Georgia" charset="0"/>
                        <a:ea typeface="Georgia" charset="0"/>
                        <a:cs typeface="Georgia"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atin typeface="Georgia" charset="0"/>
                          <a:ea typeface="Georgia" charset="0"/>
                          <a:cs typeface="Georgia" charset="0"/>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atin typeface="Georgia" charset="0"/>
                          <a:ea typeface="Georgia" charset="0"/>
                          <a:cs typeface="Georgia" charset="0"/>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atin typeface="Georgia" charset="0"/>
                          <a:ea typeface="Georgia" charset="0"/>
                          <a:cs typeface="Georgia" charset="0"/>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atin typeface="Georgia" charset="0"/>
                          <a:ea typeface="Georgia" charset="0"/>
                          <a:cs typeface="Georgia" charset="0"/>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atin typeface="Georgia" charset="0"/>
                          <a:ea typeface="Georgia" charset="0"/>
                          <a:cs typeface="Georgia" charset="0"/>
                        </a:rPr>
                        <a:t>✓</a:t>
                      </a:r>
                    </a:p>
                  </a:txBody>
                  <a:tcPr anchor="ctr"/>
                </a:tc>
              </a:tr>
            </a:tbl>
          </a:graphicData>
        </a:graphic>
      </p:graphicFrame>
      <p:sp>
        <p:nvSpPr>
          <p:cNvPr id="3" name="Slide Number Placeholder 2"/>
          <p:cNvSpPr>
            <a:spLocks noGrp="1"/>
          </p:cNvSpPr>
          <p:nvPr>
            <p:ph type="sldNum" sz="quarter" idx="12"/>
          </p:nvPr>
        </p:nvSpPr>
        <p:spPr/>
        <p:txBody>
          <a:bodyPr/>
          <a:lstStyle/>
          <a:p>
            <a:pPr>
              <a:defRPr/>
            </a:pPr>
            <a:fld id="{E286D6FB-CE2D-4FCF-BDE2-16A4E371775E}" type="slidenum">
              <a:rPr lang="en-US" smtClean="0"/>
              <a:pPr>
                <a:defRPr/>
              </a:pPr>
              <a:t>15</a:t>
            </a:fld>
            <a:endParaRPr lang="en-US" dirty="0"/>
          </a:p>
        </p:txBody>
      </p:sp>
    </p:spTree>
    <p:extLst>
      <p:ext uri="{BB962C8B-B14F-4D97-AF65-F5344CB8AC3E}">
        <p14:creationId xmlns:p14="http://schemas.microsoft.com/office/powerpoint/2010/main" val="36972939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199" y="1600200"/>
            <a:ext cx="8102009" cy="4525963"/>
          </a:xfrm>
        </p:spPr>
        <p:txBody>
          <a:bodyPr/>
          <a:lstStyle/>
          <a:p>
            <a:r>
              <a:rPr lang="en-NZ" dirty="0"/>
              <a:t>N</a:t>
            </a:r>
            <a:r>
              <a:rPr lang="en-NZ" dirty="0" smtClean="0"/>
              <a:t>o change.</a:t>
            </a:r>
          </a:p>
          <a:p>
            <a:r>
              <a:rPr lang="en-NZ" dirty="0" smtClean="0"/>
              <a:t>Display cabinets remain regulated. </a:t>
            </a:r>
          </a:p>
          <a:p>
            <a:r>
              <a:rPr lang="en-NZ" dirty="0" smtClean="0"/>
              <a:t>Storage cabinets primarily unregulated.</a:t>
            </a:r>
          </a:p>
          <a:p>
            <a:r>
              <a:rPr lang="en-NZ" dirty="0" smtClean="0"/>
              <a:t>No change in MEPS levels.</a:t>
            </a:r>
          </a:p>
          <a:p>
            <a:endParaRPr lang="en-NZ" dirty="0" smtClean="0"/>
          </a:p>
          <a:p>
            <a:endParaRPr lang="en-NZ" dirty="0" smtClean="0"/>
          </a:p>
          <a:p>
            <a:endParaRPr lang="en-NZ" dirty="0"/>
          </a:p>
        </p:txBody>
      </p:sp>
      <p:sp>
        <p:nvSpPr>
          <p:cNvPr id="5" name="Title 1"/>
          <p:cNvSpPr>
            <a:spLocks noGrp="1"/>
          </p:cNvSpPr>
          <p:nvPr>
            <p:ph type="title"/>
          </p:nvPr>
        </p:nvSpPr>
        <p:spPr>
          <a:xfrm>
            <a:off x="457200" y="0"/>
            <a:ext cx="8229600" cy="989013"/>
          </a:xfrm>
        </p:spPr>
        <p:txBody>
          <a:bodyPr/>
          <a:lstStyle/>
          <a:p>
            <a:r>
              <a:rPr lang="en-NZ" dirty="0" smtClean="0"/>
              <a:t>Option 1: BAU</a:t>
            </a:r>
            <a:endParaRPr lang="en-NZ" dirty="0"/>
          </a:p>
        </p:txBody>
      </p:sp>
      <p:sp>
        <p:nvSpPr>
          <p:cNvPr id="2" name="Slide Number Placeholder 1"/>
          <p:cNvSpPr>
            <a:spLocks noGrp="1"/>
          </p:cNvSpPr>
          <p:nvPr>
            <p:ph type="sldNum" sz="quarter" idx="12"/>
          </p:nvPr>
        </p:nvSpPr>
        <p:spPr/>
        <p:txBody>
          <a:bodyPr/>
          <a:lstStyle/>
          <a:p>
            <a:pPr>
              <a:defRPr/>
            </a:pPr>
            <a:fld id="{E286D6FB-CE2D-4FCF-BDE2-16A4E371775E}" type="slidenum">
              <a:rPr lang="en-US" smtClean="0"/>
              <a:pPr>
                <a:defRPr/>
              </a:pPr>
              <a:t>16</a:t>
            </a:fld>
            <a:endParaRPr lang="en-US" dirty="0"/>
          </a:p>
        </p:txBody>
      </p:sp>
    </p:spTree>
    <p:extLst>
      <p:ext uri="{BB962C8B-B14F-4D97-AF65-F5344CB8AC3E}">
        <p14:creationId xmlns:p14="http://schemas.microsoft.com/office/powerpoint/2010/main" val="34427012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199" y="1461971"/>
            <a:ext cx="8102009" cy="4525963"/>
          </a:xfrm>
        </p:spPr>
        <p:txBody>
          <a:bodyPr/>
          <a:lstStyle/>
          <a:p>
            <a:r>
              <a:rPr lang="en-US" sz="2400" dirty="0" smtClean="0">
                <a:latin typeface="Calibri" panose="020F0502020204030204" pitchFamily="34" charset="0"/>
                <a:cs typeface="Calibri" panose="020F0502020204030204" pitchFamily="34" charset="0"/>
              </a:rPr>
              <a:t>EU and ISO test methods:</a:t>
            </a:r>
          </a:p>
          <a:p>
            <a:pPr lvl="1"/>
            <a:r>
              <a:rPr lang="en-US" sz="2000" u="sng" dirty="0" smtClean="0">
                <a:latin typeface="Calibri" panose="020F0502020204030204" pitchFamily="34" charset="0"/>
                <a:cs typeface="Calibri" panose="020F0502020204030204" pitchFamily="34" charset="0"/>
              </a:rPr>
              <a:t>Refrigerated display cabinets</a:t>
            </a:r>
            <a:r>
              <a:rPr lang="en-US" sz="2000" dirty="0" smtClean="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Adopt/adapt ISO test method – </a:t>
            </a:r>
            <a:r>
              <a:rPr lang="en-US" sz="2000" dirty="0" smtClean="0">
                <a:latin typeface="Calibri" panose="020F0502020204030204" pitchFamily="34" charset="0"/>
                <a:cs typeface="Calibri" panose="020F0502020204030204" pitchFamily="34" charset="0"/>
              </a:rPr>
              <a:t>ISO 23953 “Refrigerated display cabinets”. </a:t>
            </a:r>
          </a:p>
          <a:p>
            <a:pPr lvl="2"/>
            <a:r>
              <a:rPr lang="en-US" sz="1600" u="sng" dirty="0" smtClean="0">
                <a:latin typeface="Calibri" panose="020F0502020204030204" pitchFamily="34" charset="0"/>
                <a:cs typeface="Calibri" panose="020F0502020204030204" pitchFamily="34" charset="0"/>
              </a:rPr>
              <a:t>Exclude</a:t>
            </a:r>
            <a:r>
              <a:rPr lang="en-US" sz="1600" dirty="0" smtClean="0">
                <a:latin typeface="Calibri" panose="020F0502020204030204" pitchFamily="34" charset="0"/>
                <a:cs typeface="Calibri" panose="020F0502020204030204" pitchFamily="34" charset="0"/>
              </a:rPr>
              <a:t> beverage vending machines. </a:t>
            </a:r>
          </a:p>
          <a:p>
            <a:pPr lvl="1"/>
            <a:r>
              <a:rPr lang="en-US" sz="2000" u="sng" dirty="0" smtClean="0">
                <a:latin typeface="Calibri" panose="020F0502020204030204" pitchFamily="34" charset="0"/>
                <a:cs typeface="Calibri" panose="020F0502020204030204" pitchFamily="34" charset="0"/>
              </a:rPr>
              <a:t>Storage cabinets</a:t>
            </a:r>
            <a:r>
              <a:rPr lang="en-US" sz="2000" dirty="0" smtClean="0">
                <a:latin typeface="Calibri" panose="020F0502020204030204" pitchFamily="34" charset="0"/>
                <a:cs typeface="Calibri" panose="020F0502020204030204" pitchFamily="34" charset="0"/>
              </a:rPr>
              <a:t>: EN 16825 “Refrigerated Storage Cabinets and counters for professional use”. </a:t>
            </a:r>
          </a:p>
          <a:p>
            <a:pPr lvl="2"/>
            <a:r>
              <a:rPr lang="en-US" sz="1600" u="sng" dirty="0" smtClean="0">
                <a:latin typeface="Calibri" panose="020F0502020204030204" pitchFamily="34" charset="0"/>
                <a:cs typeface="Calibri" panose="020F0502020204030204" pitchFamily="34" charset="0"/>
              </a:rPr>
              <a:t>Exclude</a:t>
            </a:r>
            <a:r>
              <a:rPr lang="en-US" sz="1600" dirty="0" smtClean="0">
                <a:latin typeface="Calibri" panose="020F0502020204030204" pitchFamily="34" charset="0"/>
                <a:cs typeface="Calibri" panose="020F0502020204030204" pitchFamily="34" charset="0"/>
              </a:rPr>
              <a:t> blast cabinets, condensing units, process chillers.</a:t>
            </a:r>
          </a:p>
          <a:p>
            <a:pPr lvl="1"/>
            <a:r>
              <a:rPr lang="en-US" sz="2000" u="sng" dirty="0" smtClean="0">
                <a:latin typeface="Calibri" panose="020F0502020204030204" pitchFamily="34" charset="0"/>
                <a:cs typeface="Calibri" panose="020F0502020204030204" pitchFamily="34" charset="0"/>
              </a:rPr>
              <a:t>Small ice-cream freezers </a:t>
            </a:r>
            <a:r>
              <a:rPr lang="en-US" sz="2000" dirty="0" smtClean="0">
                <a:latin typeface="Calibri" panose="020F0502020204030204" pitchFamily="34" charset="0"/>
                <a:cs typeface="Calibri" panose="020F0502020204030204" pitchFamily="34" charset="0"/>
              </a:rPr>
              <a:t>EN 16901 [draft]</a:t>
            </a:r>
          </a:p>
          <a:p>
            <a:pPr lvl="1"/>
            <a:r>
              <a:rPr lang="en-US" sz="2000" u="sng" dirty="0" smtClean="0">
                <a:latin typeface="Calibri" panose="020F0502020204030204" pitchFamily="34" charset="0"/>
                <a:cs typeface="Calibri" panose="020F0502020204030204" pitchFamily="34" charset="0"/>
              </a:rPr>
              <a:t>Commercial Beverage coolers </a:t>
            </a:r>
            <a:r>
              <a:rPr lang="en-US" sz="2000" dirty="0" smtClean="0">
                <a:latin typeface="Calibri" panose="020F0502020204030204" pitchFamily="34" charset="0"/>
                <a:cs typeface="Calibri" panose="020F0502020204030204" pitchFamily="34" charset="0"/>
              </a:rPr>
              <a:t>EN 16902 [draft]</a:t>
            </a:r>
          </a:p>
          <a:p>
            <a:pPr lvl="1"/>
            <a:r>
              <a:rPr lang="en-US" sz="2000" u="sng" dirty="0" smtClean="0">
                <a:latin typeface="Calibri" panose="020F0502020204030204" pitchFamily="34" charset="0"/>
                <a:cs typeface="Calibri" panose="020F0502020204030204" pitchFamily="34" charset="0"/>
              </a:rPr>
              <a:t>Refrigerated display scooping cabinets for gelato </a:t>
            </a:r>
            <a:r>
              <a:rPr lang="en-US" sz="2000" dirty="0" smtClean="0">
                <a:latin typeface="Calibri" panose="020F0502020204030204" pitchFamily="34" charset="0"/>
                <a:cs typeface="Calibri" panose="020F0502020204030204" pitchFamily="34" charset="0"/>
              </a:rPr>
              <a:t>EN 16838 [draft?]</a:t>
            </a:r>
          </a:p>
          <a:p>
            <a:r>
              <a:rPr lang="en-US" sz="2400" dirty="0" smtClean="0">
                <a:latin typeface="Calibri" panose="020F0502020204030204" pitchFamily="34" charset="0"/>
                <a:cs typeface="Calibri" panose="020F0502020204030204" pitchFamily="34" charset="0"/>
              </a:rPr>
              <a:t>AU/NZ MEPS: set levels per group. </a:t>
            </a:r>
          </a:p>
          <a:p>
            <a:pPr lvl="1"/>
            <a:r>
              <a:rPr lang="en-US" sz="2000" dirty="0" smtClean="0">
                <a:latin typeface="Calibri" panose="020F0502020204030204" pitchFamily="34" charset="0"/>
                <a:cs typeface="Calibri" panose="020F0502020204030204" pitchFamily="34" charset="0"/>
              </a:rPr>
              <a:t>Levels will affect least efficient </a:t>
            </a:r>
            <a:r>
              <a:rPr lang="en-US" sz="2000" dirty="0" smtClean="0">
                <a:solidFill>
                  <a:srgbClr val="C00000"/>
                </a:solidFill>
                <a:latin typeface="Calibri" panose="020F0502020204030204" pitchFamily="34" charset="0"/>
                <a:cs typeface="Calibri" panose="020F0502020204030204" pitchFamily="34" charset="0"/>
              </a:rPr>
              <a:t>10% </a:t>
            </a:r>
            <a:r>
              <a:rPr lang="en-US" sz="2000" dirty="0" smtClean="0">
                <a:latin typeface="Calibri" panose="020F0502020204030204" pitchFamily="34" charset="0"/>
                <a:cs typeface="Calibri" panose="020F0502020204030204" pitchFamily="34" charset="0"/>
              </a:rPr>
              <a:t>of models per group.</a:t>
            </a:r>
          </a:p>
          <a:p>
            <a:r>
              <a:rPr lang="en-US" sz="2400" dirty="0" smtClean="0">
                <a:latin typeface="Calibri" panose="020F0502020204030204" pitchFamily="34" charset="0"/>
                <a:cs typeface="Calibri" panose="020F0502020204030204" pitchFamily="34" charset="0"/>
              </a:rPr>
              <a:t>Labelling </a:t>
            </a:r>
            <a:endParaRPr lang="en-NZ" sz="2400" dirty="0" smtClean="0">
              <a:latin typeface="Calibri" panose="020F0502020204030204" pitchFamily="34" charset="0"/>
              <a:cs typeface="Calibri" panose="020F0502020204030204" pitchFamily="34" charset="0"/>
            </a:endParaRPr>
          </a:p>
          <a:p>
            <a:endParaRPr lang="en-NZ" sz="2400" dirty="0">
              <a:latin typeface="Calibri" panose="020F0502020204030204" pitchFamily="34" charset="0"/>
              <a:cs typeface="Calibri" panose="020F0502020204030204" pitchFamily="34" charset="0"/>
            </a:endParaRPr>
          </a:p>
        </p:txBody>
      </p:sp>
      <p:sp>
        <p:nvSpPr>
          <p:cNvPr id="5" name="Title 1"/>
          <p:cNvSpPr>
            <a:spLocks noGrp="1"/>
          </p:cNvSpPr>
          <p:nvPr>
            <p:ph type="title"/>
          </p:nvPr>
        </p:nvSpPr>
        <p:spPr>
          <a:xfrm>
            <a:off x="457200" y="0"/>
            <a:ext cx="8229600" cy="989013"/>
          </a:xfrm>
        </p:spPr>
        <p:txBody>
          <a:bodyPr/>
          <a:lstStyle/>
          <a:p>
            <a:r>
              <a:rPr lang="en-NZ" dirty="0" smtClean="0"/>
              <a:t>Option 2: </a:t>
            </a:r>
            <a:endParaRPr lang="en-NZ" dirty="0"/>
          </a:p>
        </p:txBody>
      </p:sp>
      <p:sp>
        <p:nvSpPr>
          <p:cNvPr id="2" name="Slide Number Placeholder 1"/>
          <p:cNvSpPr>
            <a:spLocks noGrp="1"/>
          </p:cNvSpPr>
          <p:nvPr>
            <p:ph type="sldNum" sz="quarter" idx="12"/>
          </p:nvPr>
        </p:nvSpPr>
        <p:spPr/>
        <p:txBody>
          <a:bodyPr/>
          <a:lstStyle/>
          <a:p>
            <a:pPr>
              <a:defRPr/>
            </a:pPr>
            <a:fld id="{E286D6FB-CE2D-4FCF-BDE2-16A4E371775E}" type="slidenum">
              <a:rPr lang="en-US" smtClean="0"/>
              <a:pPr>
                <a:defRPr/>
              </a:pPr>
              <a:t>17</a:t>
            </a:fld>
            <a:endParaRPr lang="en-US" dirty="0"/>
          </a:p>
        </p:txBody>
      </p:sp>
    </p:spTree>
    <p:extLst>
      <p:ext uri="{BB962C8B-B14F-4D97-AF65-F5344CB8AC3E}">
        <p14:creationId xmlns:p14="http://schemas.microsoft.com/office/powerpoint/2010/main" val="37052821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199" y="1461971"/>
            <a:ext cx="8102009" cy="4525963"/>
          </a:xfrm>
        </p:spPr>
        <p:txBody>
          <a:bodyPr/>
          <a:lstStyle/>
          <a:p>
            <a:r>
              <a:rPr lang="en-US" sz="2400" dirty="0" smtClean="0">
                <a:latin typeface="Calibri" panose="020F0502020204030204" pitchFamily="34" charset="0"/>
                <a:cs typeface="Calibri" panose="020F0502020204030204" pitchFamily="34" charset="0"/>
              </a:rPr>
              <a:t>EU and ISO test methods: as in option 2…</a:t>
            </a:r>
          </a:p>
          <a:p>
            <a:pPr lvl="1"/>
            <a:r>
              <a:rPr lang="en-US" sz="2000" dirty="0" smtClean="0">
                <a:latin typeface="Calibri" panose="020F0502020204030204" pitchFamily="34" charset="0"/>
                <a:cs typeface="Calibri" panose="020F0502020204030204" pitchFamily="34" charset="0"/>
              </a:rPr>
              <a:t>Refrigerated display cabinets: </a:t>
            </a:r>
            <a:r>
              <a:rPr lang="en-US" sz="2000" dirty="0">
                <a:latin typeface="Calibri" panose="020F0502020204030204" pitchFamily="34" charset="0"/>
                <a:cs typeface="Calibri" panose="020F0502020204030204" pitchFamily="34" charset="0"/>
              </a:rPr>
              <a:t>Adopt/adapt ISO </a:t>
            </a:r>
            <a:r>
              <a:rPr lang="en-US" sz="2000" dirty="0" smtClean="0">
                <a:latin typeface="Calibri" panose="020F0502020204030204" pitchFamily="34" charset="0"/>
                <a:cs typeface="Calibri" panose="020F0502020204030204" pitchFamily="34" charset="0"/>
              </a:rPr>
              <a:t>23953 </a:t>
            </a:r>
          </a:p>
          <a:p>
            <a:pPr lvl="1"/>
            <a:r>
              <a:rPr lang="en-US" sz="2000" dirty="0" smtClean="0">
                <a:latin typeface="Calibri" panose="020F0502020204030204" pitchFamily="34" charset="0"/>
                <a:cs typeface="Calibri" panose="020F0502020204030204" pitchFamily="34" charset="0"/>
              </a:rPr>
              <a:t>Storage cabinets: EN 16825</a:t>
            </a:r>
          </a:p>
          <a:p>
            <a:pPr lvl="1"/>
            <a:r>
              <a:rPr lang="en-US" sz="2000" dirty="0" smtClean="0">
                <a:latin typeface="Calibri" panose="020F0502020204030204" pitchFamily="34" charset="0"/>
                <a:cs typeface="Calibri" panose="020F0502020204030204" pitchFamily="34" charset="0"/>
              </a:rPr>
              <a:t>Small ice-cream freezers EN 16901 [draft]</a:t>
            </a:r>
          </a:p>
          <a:p>
            <a:pPr lvl="1"/>
            <a:r>
              <a:rPr lang="en-US" sz="2000" dirty="0" smtClean="0">
                <a:latin typeface="Calibri" panose="020F0502020204030204" pitchFamily="34" charset="0"/>
                <a:cs typeface="Calibri" panose="020F0502020204030204" pitchFamily="34" charset="0"/>
              </a:rPr>
              <a:t>Commercial Beverage coolers EN 16902 [draft]</a:t>
            </a:r>
          </a:p>
          <a:p>
            <a:pPr lvl="1"/>
            <a:r>
              <a:rPr lang="en-US" sz="2000" dirty="0" smtClean="0">
                <a:latin typeface="Calibri" panose="020F0502020204030204" pitchFamily="34" charset="0"/>
                <a:cs typeface="Calibri" panose="020F0502020204030204" pitchFamily="34" charset="0"/>
              </a:rPr>
              <a:t>Refrigerated display scooping cabinets for gelato EN 16838 [draft?]</a:t>
            </a:r>
          </a:p>
          <a:p>
            <a:r>
              <a:rPr lang="en-US" sz="2400" dirty="0">
                <a:latin typeface="Calibri" panose="020F0502020204030204" pitchFamily="34" charset="0"/>
                <a:cs typeface="Calibri" panose="020F0502020204030204" pitchFamily="34" charset="0"/>
              </a:rPr>
              <a:t>AU/NZ MEPS: set levels per group. </a:t>
            </a:r>
            <a:endParaRPr lang="en-US" sz="2400" dirty="0" smtClean="0">
              <a:latin typeface="Calibri" panose="020F0502020204030204" pitchFamily="34" charset="0"/>
              <a:cs typeface="Calibri" panose="020F0502020204030204" pitchFamily="34" charset="0"/>
            </a:endParaRPr>
          </a:p>
          <a:p>
            <a:pPr lvl="1"/>
            <a:r>
              <a:rPr lang="en-US" sz="2000" dirty="0" smtClean="0">
                <a:latin typeface="Calibri" panose="020F0502020204030204" pitchFamily="34" charset="0"/>
                <a:cs typeface="Calibri" panose="020F0502020204030204" pitchFamily="34" charset="0"/>
              </a:rPr>
              <a:t>Levels </a:t>
            </a:r>
            <a:r>
              <a:rPr lang="en-US" sz="2000" dirty="0">
                <a:latin typeface="Calibri" panose="020F0502020204030204" pitchFamily="34" charset="0"/>
                <a:cs typeface="Calibri" panose="020F0502020204030204" pitchFamily="34" charset="0"/>
              </a:rPr>
              <a:t>will affect least efficient </a:t>
            </a:r>
            <a:r>
              <a:rPr lang="en-US" sz="2000" b="1" dirty="0" smtClean="0">
                <a:solidFill>
                  <a:srgbClr val="C00000"/>
                </a:solidFill>
                <a:latin typeface="Calibri" panose="020F0502020204030204" pitchFamily="34" charset="0"/>
                <a:cs typeface="Calibri" panose="020F0502020204030204" pitchFamily="34" charset="0"/>
              </a:rPr>
              <a:t>30</a:t>
            </a:r>
            <a:r>
              <a:rPr lang="en-US" sz="2000" b="1" dirty="0">
                <a:solidFill>
                  <a:srgbClr val="C00000"/>
                </a:solidFill>
                <a:latin typeface="Calibri" panose="020F0502020204030204" pitchFamily="34" charset="0"/>
                <a:cs typeface="Calibri" panose="020F0502020204030204" pitchFamily="34" charset="0"/>
              </a:rPr>
              <a:t>%</a:t>
            </a:r>
            <a:r>
              <a:rPr lang="en-US" sz="2000" dirty="0">
                <a:latin typeface="Calibri" panose="020F0502020204030204" pitchFamily="34" charset="0"/>
                <a:cs typeface="Calibri" panose="020F0502020204030204" pitchFamily="34" charset="0"/>
              </a:rPr>
              <a:t> of models per group.</a:t>
            </a:r>
          </a:p>
          <a:p>
            <a:r>
              <a:rPr lang="en-US" sz="2400" dirty="0" smtClean="0">
                <a:latin typeface="Calibri" panose="020F0502020204030204" pitchFamily="34" charset="0"/>
                <a:cs typeface="Calibri" panose="020F0502020204030204" pitchFamily="34" charset="0"/>
              </a:rPr>
              <a:t>Labelling </a:t>
            </a:r>
          </a:p>
          <a:p>
            <a:endParaRPr lang="en-NZ" sz="2400" dirty="0">
              <a:latin typeface="Calibri" panose="020F0502020204030204" pitchFamily="34" charset="0"/>
              <a:cs typeface="Calibri" panose="020F0502020204030204" pitchFamily="34" charset="0"/>
            </a:endParaRPr>
          </a:p>
        </p:txBody>
      </p:sp>
      <p:sp>
        <p:nvSpPr>
          <p:cNvPr id="5" name="Title 1"/>
          <p:cNvSpPr>
            <a:spLocks noGrp="1"/>
          </p:cNvSpPr>
          <p:nvPr>
            <p:ph type="title"/>
          </p:nvPr>
        </p:nvSpPr>
        <p:spPr>
          <a:xfrm>
            <a:off x="457200" y="0"/>
            <a:ext cx="8229600" cy="989013"/>
          </a:xfrm>
        </p:spPr>
        <p:txBody>
          <a:bodyPr/>
          <a:lstStyle/>
          <a:p>
            <a:r>
              <a:rPr lang="en-NZ" dirty="0" smtClean="0"/>
              <a:t>Option 3: </a:t>
            </a:r>
            <a:endParaRPr lang="en-NZ" dirty="0"/>
          </a:p>
        </p:txBody>
      </p:sp>
      <p:sp>
        <p:nvSpPr>
          <p:cNvPr id="2" name="Slide Number Placeholder 1"/>
          <p:cNvSpPr>
            <a:spLocks noGrp="1"/>
          </p:cNvSpPr>
          <p:nvPr>
            <p:ph type="sldNum" sz="quarter" idx="12"/>
          </p:nvPr>
        </p:nvSpPr>
        <p:spPr/>
        <p:txBody>
          <a:bodyPr/>
          <a:lstStyle/>
          <a:p>
            <a:pPr>
              <a:defRPr/>
            </a:pPr>
            <a:fld id="{E286D6FB-CE2D-4FCF-BDE2-16A4E371775E}" type="slidenum">
              <a:rPr lang="en-US" smtClean="0"/>
              <a:pPr>
                <a:defRPr/>
              </a:pPr>
              <a:t>18</a:t>
            </a:fld>
            <a:endParaRPr lang="en-US" dirty="0"/>
          </a:p>
        </p:txBody>
      </p:sp>
    </p:spTree>
    <p:extLst>
      <p:ext uri="{BB962C8B-B14F-4D97-AF65-F5344CB8AC3E}">
        <p14:creationId xmlns:p14="http://schemas.microsoft.com/office/powerpoint/2010/main" val="18526455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199" y="1461971"/>
            <a:ext cx="8102009" cy="4429871"/>
          </a:xfrm>
          <a:solidFill>
            <a:schemeClr val="bg1"/>
          </a:solidFill>
        </p:spPr>
        <p:txBody>
          <a:bodyPr/>
          <a:lstStyle/>
          <a:p>
            <a:r>
              <a:rPr lang="en-US" sz="2400" dirty="0" smtClean="0">
                <a:latin typeface="Calibri" panose="020F0502020204030204" pitchFamily="34" charset="0"/>
                <a:cs typeface="Calibri" panose="020F0502020204030204" pitchFamily="34" charset="0"/>
              </a:rPr>
              <a:t>EU and ISO test methods: as in option 2 &amp; 3…</a:t>
            </a:r>
          </a:p>
          <a:p>
            <a:pPr lvl="1"/>
            <a:r>
              <a:rPr lang="en-US" sz="1800" dirty="0" smtClean="0">
                <a:latin typeface="Calibri" panose="020F0502020204030204" pitchFamily="34" charset="0"/>
                <a:cs typeface="Calibri" panose="020F0502020204030204" pitchFamily="34" charset="0"/>
              </a:rPr>
              <a:t>Refrigerated display cabinets: </a:t>
            </a:r>
            <a:r>
              <a:rPr lang="en-US" sz="1800" dirty="0">
                <a:latin typeface="Calibri" panose="020F0502020204030204" pitchFamily="34" charset="0"/>
                <a:cs typeface="Calibri" panose="020F0502020204030204" pitchFamily="34" charset="0"/>
              </a:rPr>
              <a:t>Adopt/adapt ISO </a:t>
            </a:r>
            <a:r>
              <a:rPr lang="en-US" sz="1800" dirty="0" smtClean="0">
                <a:latin typeface="Calibri" panose="020F0502020204030204" pitchFamily="34" charset="0"/>
                <a:cs typeface="Calibri" panose="020F0502020204030204" pitchFamily="34" charset="0"/>
              </a:rPr>
              <a:t>23953 </a:t>
            </a:r>
          </a:p>
          <a:p>
            <a:pPr lvl="1"/>
            <a:r>
              <a:rPr lang="en-US" sz="1800" dirty="0" smtClean="0">
                <a:latin typeface="Calibri" panose="020F0502020204030204" pitchFamily="34" charset="0"/>
                <a:cs typeface="Calibri" panose="020F0502020204030204" pitchFamily="34" charset="0"/>
              </a:rPr>
              <a:t>Storage cabinets: EN 16825 </a:t>
            </a:r>
          </a:p>
          <a:p>
            <a:pPr lvl="1"/>
            <a:r>
              <a:rPr lang="en-US" sz="1800" dirty="0" smtClean="0">
                <a:latin typeface="Calibri" panose="020F0502020204030204" pitchFamily="34" charset="0"/>
                <a:cs typeface="Calibri" panose="020F0502020204030204" pitchFamily="34" charset="0"/>
              </a:rPr>
              <a:t>Small ice-cream freezers EN 16901 </a:t>
            </a:r>
          </a:p>
          <a:p>
            <a:pPr lvl="1"/>
            <a:r>
              <a:rPr lang="en-US" sz="1800" dirty="0" smtClean="0">
                <a:latin typeface="Calibri" panose="020F0502020204030204" pitchFamily="34" charset="0"/>
                <a:cs typeface="Calibri" panose="020F0502020204030204" pitchFamily="34" charset="0"/>
              </a:rPr>
              <a:t>Commercial Beverage coolers EN 16902 </a:t>
            </a:r>
          </a:p>
          <a:p>
            <a:pPr lvl="1"/>
            <a:r>
              <a:rPr lang="en-US" sz="1800" dirty="0" smtClean="0">
                <a:latin typeface="Calibri" panose="020F0502020204030204" pitchFamily="34" charset="0"/>
                <a:cs typeface="Calibri" panose="020F0502020204030204" pitchFamily="34" charset="0"/>
              </a:rPr>
              <a:t>Refrigerated display scooping cabinets for gelato EN 16838 </a:t>
            </a:r>
          </a:p>
          <a:p>
            <a:r>
              <a:rPr lang="en-US" sz="2400" u="sng" dirty="0" smtClean="0">
                <a:uFill>
                  <a:solidFill>
                    <a:srgbClr val="C00000"/>
                  </a:solidFill>
                </a:uFill>
                <a:latin typeface="Calibri" panose="020F0502020204030204" pitchFamily="34" charset="0"/>
                <a:cs typeface="Calibri" panose="020F0502020204030204" pitchFamily="34" charset="0"/>
              </a:rPr>
              <a:t>Align</a:t>
            </a:r>
            <a:r>
              <a:rPr lang="en-US" u="sng" dirty="0" smtClean="0">
                <a:uFill>
                  <a:solidFill>
                    <a:srgbClr val="C00000"/>
                  </a:solidFill>
                </a:uFill>
                <a:latin typeface="Calibri" panose="020F0502020204030204" pitchFamily="34" charset="0"/>
                <a:cs typeface="Calibri" panose="020F0502020204030204" pitchFamily="34" charset="0"/>
              </a:rPr>
              <a:t> </a:t>
            </a:r>
            <a:r>
              <a:rPr lang="en-US" sz="2400" u="sng" dirty="0" smtClean="0">
                <a:uFill>
                  <a:solidFill>
                    <a:srgbClr val="C00000"/>
                  </a:solidFill>
                </a:uFill>
                <a:latin typeface="Calibri" panose="020F0502020204030204" pitchFamily="34" charset="0"/>
                <a:cs typeface="Calibri" panose="020F0502020204030204" pitchFamily="34" charset="0"/>
              </a:rPr>
              <a:t>with European MEPS (set per group).</a:t>
            </a:r>
            <a:r>
              <a:rPr lang="en-US" sz="2400" u="sng" dirty="0" smtClean="0">
                <a:latin typeface="Calibri" panose="020F0502020204030204" pitchFamily="34" charset="0"/>
                <a:cs typeface="Calibri" panose="020F0502020204030204" pitchFamily="34" charset="0"/>
              </a:rPr>
              <a:t> </a:t>
            </a:r>
            <a:endParaRPr lang="en-US" u="sng" dirty="0" smtClean="0">
              <a:latin typeface="Calibri" panose="020F0502020204030204" pitchFamily="34" charset="0"/>
              <a:cs typeface="Calibri" panose="020F0502020204030204" pitchFamily="34" charset="0"/>
            </a:endParaRPr>
          </a:p>
          <a:p>
            <a:pPr lvl="1"/>
            <a:r>
              <a:rPr lang="en-US" sz="1800" dirty="0" smtClean="0">
                <a:latin typeface="Calibri" panose="020F0502020204030204" pitchFamily="34" charset="0"/>
                <a:cs typeface="Calibri" panose="020F0502020204030204" pitchFamily="34" charset="0"/>
              </a:rPr>
              <a:t>MEPS in EU regulations – already in force for Storage cabinets. </a:t>
            </a:r>
          </a:p>
          <a:p>
            <a:pPr lvl="1">
              <a:spcBef>
                <a:spcPts val="600"/>
              </a:spcBef>
              <a:spcAft>
                <a:spcPts val="600"/>
              </a:spcAft>
            </a:pPr>
            <a:r>
              <a:rPr lang="en-US" sz="1800" dirty="0" smtClean="0">
                <a:latin typeface="Calibri" panose="020F0502020204030204" pitchFamily="34" charset="0"/>
                <a:cs typeface="Calibri" panose="020F0502020204030204" pitchFamily="34" charset="0"/>
              </a:rPr>
              <a:t>Not yet published for all others. Likely to come into in force in 2019.</a:t>
            </a:r>
          </a:p>
          <a:p>
            <a:pPr>
              <a:spcBef>
                <a:spcPts val="0"/>
              </a:spcBef>
            </a:pPr>
            <a:r>
              <a:rPr lang="en-US" sz="2400" dirty="0" smtClean="0">
                <a:latin typeface="Calibri" panose="020F0502020204030204" pitchFamily="34" charset="0"/>
                <a:cs typeface="Calibri" panose="020F0502020204030204" pitchFamily="34" charset="0"/>
              </a:rPr>
              <a:t>Labelling</a:t>
            </a:r>
            <a:r>
              <a:rPr lang="en-US" sz="2000" dirty="0" smtClean="0">
                <a:latin typeface="Calibri" panose="020F0502020204030204" pitchFamily="34" charset="0"/>
                <a:cs typeface="Calibri" panose="020F0502020204030204" pitchFamily="34" charset="0"/>
              </a:rPr>
              <a:t>. </a:t>
            </a:r>
            <a:endParaRPr lang="en-US" sz="600" dirty="0" smtClean="0">
              <a:latin typeface="Calibri" panose="020F0502020204030204" pitchFamily="34" charset="0"/>
              <a:cs typeface="Calibri" panose="020F0502020204030204" pitchFamily="34" charset="0"/>
            </a:endParaRPr>
          </a:p>
          <a:p>
            <a:pPr marL="0" indent="0">
              <a:spcBef>
                <a:spcPts val="0"/>
              </a:spcBef>
              <a:buNone/>
            </a:pPr>
            <a:r>
              <a:rPr lang="en-AU" altLang="en-US" sz="2400" dirty="0" smtClean="0">
                <a:solidFill>
                  <a:srgbClr val="C00000"/>
                </a:solidFill>
                <a:latin typeface="Georgia" panose="02040502050405020303" pitchFamily="18" charset="0"/>
                <a:cs typeface="Arial" panose="020B0604020202020204" pitchFamily="34" charset="0"/>
              </a:rPr>
              <a:t>✬</a:t>
            </a:r>
            <a:r>
              <a:rPr lang="en-US" sz="1600" b="1" dirty="0" smtClean="0">
                <a:solidFill>
                  <a:srgbClr val="C00000"/>
                </a:solidFill>
                <a:latin typeface="Calibri" panose="020F0502020204030204" pitchFamily="34" charset="0"/>
                <a:cs typeface="Calibri" panose="020F0502020204030204" pitchFamily="34" charset="0"/>
              </a:rPr>
              <a:t>Affects approx. 14% cabinets. </a:t>
            </a:r>
          </a:p>
          <a:p>
            <a:pPr marL="0" indent="0">
              <a:spcBef>
                <a:spcPts val="0"/>
              </a:spcBef>
              <a:buNone/>
            </a:pPr>
            <a:r>
              <a:rPr lang="en-US" sz="1600" b="1" i="1" dirty="0" smtClean="0">
                <a:solidFill>
                  <a:srgbClr val="C00000"/>
                </a:solidFill>
                <a:latin typeface="Calibri" panose="020F0502020204030204" pitchFamily="34" charset="0"/>
                <a:cs typeface="Calibri" panose="020F0502020204030204" pitchFamily="34" charset="0"/>
              </a:rPr>
              <a:t>                                            Some groups more heavily affected… particularly Storage cabinets</a:t>
            </a:r>
            <a:endParaRPr lang="en-NZ" sz="2400" dirty="0">
              <a:latin typeface="Calibri" panose="020F0502020204030204" pitchFamily="34" charset="0"/>
              <a:cs typeface="Calibri" panose="020F0502020204030204" pitchFamily="34" charset="0"/>
            </a:endParaRPr>
          </a:p>
        </p:txBody>
      </p:sp>
      <p:sp>
        <p:nvSpPr>
          <p:cNvPr id="5" name="Title 1"/>
          <p:cNvSpPr>
            <a:spLocks noGrp="1"/>
          </p:cNvSpPr>
          <p:nvPr>
            <p:ph type="title"/>
          </p:nvPr>
        </p:nvSpPr>
        <p:spPr>
          <a:xfrm>
            <a:off x="457200" y="0"/>
            <a:ext cx="8229600" cy="989013"/>
          </a:xfrm>
        </p:spPr>
        <p:txBody>
          <a:bodyPr/>
          <a:lstStyle/>
          <a:p>
            <a:r>
              <a:rPr lang="en-NZ" dirty="0" smtClean="0"/>
              <a:t>Option 4: </a:t>
            </a:r>
            <a:r>
              <a:rPr lang="en-NZ" dirty="0" smtClean="0">
                <a:solidFill>
                  <a:srgbClr val="FFFF00"/>
                </a:solidFill>
              </a:rPr>
              <a:t>(Preferred)</a:t>
            </a:r>
            <a:endParaRPr lang="en-NZ" dirty="0">
              <a:solidFill>
                <a:srgbClr val="FFFF00"/>
              </a:solidFill>
            </a:endParaRPr>
          </a:p>
        </p:txBody>
      </p:sp>
      <p:sp>
        <p:nvSpPr>
          <p:cNvPr id="2" name="Slide Number Placeholder 1"/>
          <p:cNvSpPr>
            <a:spLocks noGrp="1"/>
          </p:cNvSpPr>
          <p:nvPr>
            <p:ph type="sldNum" sz="quarter" idx="12"/>
          </p:nvPr>
        </p:nvSpPr>
        <p:spPr/>
        <p:txBody>
          <a:bodyPr/>
          <a:lstStyle/>
          <a:p>
            <a:pPr>
              <a:defRPr/>
            </a:pPr>
            <a:fld id="{E286D6FB-CE2D-4FCF-BDE2-16A4E371775E}" type="slidenum">
              <a:rPr lang="en-US" smtClean="0"/>
              <a:pPr>
                <a:defRPr/>
              </a:pPr>
              <a:t>19</a:t>
            </a:fld>
            <a:endParaRPr lang="en-US" dirty="0"/>
          </a:p>
        </p:txBody>
      </p:sp>
    </p:spTree>
    <p:extLst>
      <p:ext uri="{BB962C8B-B14F-4D97-AF65-F5344CB8AC3E}">
        <p14:creationId xmlns:p14="http://schemas.microsoft.com/office/powerpoint/2010/main" val="459938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199" y="1600200"/>
            <a:ext cx="5426015" cy="4525963"/>
          </a:xfrm>
        </p:spPr>
        <p:txBody>
          <a:bodyPr/>
          <a:lstStyle/>
          <a:p>
            <a:endParaRPr lang="en-NZ" dirty="0" smtClean="0"/>
          </a:p>
          <a:p>
            <a:r>
              <a:rPr lang="en-NZ" dirty="0" smtClean="0"/>
              <a:t>Housekeeping</a:t>
            </a:r>
          </a:p>
          <a:p>
            <a:endParaRPr lang="en-NZ" dirty="0"/>
          </a:p>
          <a:p>
            <a:endParaRPr lang="en-NZ" dirty="0" smtClean="0"/>
          </a:p>
          <a:p>
            <a:r>
              <a:rPr lang="en-NZ" dirty="0" smtClean="0"/>
              <a:t>Introductions </a:t>
            </a:r>
          </a:p>
          <a:p>
            <a:pPr lvl="1"/>
            <a:r>
              <a:rPr lang="en-NZ" dirty="0" smtClean="0"/>
              <a:t>NZ project lead</a:t>
            </a:r>
            <a:endParaRPr lang="en-NZ" dirty="0"/>
          </a:p>
        </p:txBody>
      </p:sp>
      <p:pic>
        <p:nvPicPr>
          <p:cNvPr id="1031" name="Picture 7" descr="http://www.refrigerated-cabinet.com/wp-content/uploads/2012/07/ALASKA_bianco1.jpg">
            <a:hlinkClick r:id="rId3"/>
          </p:cNvPr>
          <p:cNvPicPr>
            <a:picLocks noGrp="1" noChangeAspect="1" noChangeArrowheads="1"/>
          </p:cNvPicPr>
          <p:nvPr>
            <p:ph sz="half" idx="2"/>
          </p:nvPr>
        </p:nvPicPr>
        <p:blipFill>
          <a:blip r:embed="rId4" cstate="screen">
            <a:extLst>
              <a:ext uri="{28A0092B-C50C-407E-A947-70E740481C1C}">
                <a14:useLocalDpi xmlns:a14="http://schemas.microsoft.com/office/drawing/2010/main"/>
              </a:ext>
            </a:extLst>
          </a:blip>
          <a:srcRect/>
          <a:stretch>
            <a:fillRect/>
          </a:stretch>
        </p:blipFill>
        <p:spPr bwMode="auto">
          <a:xfrm>
            <a:off x="4857557" y="1600201"/>
            <a:ext cx="3370265" cy="421386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E286D6FB-CE2D-4FCF-BDE2-16A4E371775E}" type="slidenum">
              <a:rPr lang="en-US" smtClean="0"/>
              <a:pPr>
                <a:defRPr/>
              </a:pPr>
              <a:t>2</a:t>
            </a:fld>
            <a:endParaRPr lang="en-US" dirty="0"/>
          </a:p>
        </p:txBody>
      </p:sp>
    </p:spTree>
    <p:extLst>
      <p:ext uri="{BB962C8B-B14F-4D97-AF65-F5344CB8AC3E}">
        <p14:creationId xmlns:p14="http://schemas.microsoft.com/office/powerpoint/2010/main" val="30889828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2800" dirty="0" smtClean="0"/>
              <a:t>Option 5: non-Regulatory (in addition to BAU)</a:t>
            </a:r>
            <a:endParaRPr lang="en-NZ" sz="2800" dirty="0"/>
          </a:p>
        </p:txBody>
      </p:sp>
      <p:sp>
        <p:nvSpPr>
          <p:cNvPr id="3" name="Content Placeholder 2"/>
          <p:cNvSpPr>
            <a:spLocks noGrp="1"/>
          </p:cNvSpPr>
          <p:nvPr>
            <p:ph sz="half" idx="1"/>
          </p:nvPr>
        </p:nvSpPr>
        <p:spPr>
          <a:xfrm>
            <a:off x="457200" y="1600200"/>
            <a:ext cx="7666074" cy="4525963"/>
          </a:xfrm>
        </p:spPr>
        <p:txBody>
          <a:bodyPr/>
          <a:lstStyle/>
          <a:p>
            <a:r>
              <a:rPr lang="en-NZ" dirty="0" smtClean="0"/>
              <a:t>Incentive schemes</a:t>
            </a:r>
          </a:p>
          <a:p>
            <a:r>
              <a:rPr lang="en-NZ" dirty="0" smtClean="0"/>
              <a:t>Voluntary efficiency Standards, certification or labelling programmes</a:t>
            </a:r>
          </a:p>
          <a:p>
            <a:r>
              <a:rPr lang="en-NZ" dirty="0" smtClean="0"/>
              <a:t>Buyer education programmes </a:t>
            </a:r>
            <a:endParaRPr lang="en-NZ" dirty="0"/>
          </a:p>
        </p:txBody>
      </p:sp>
      <p:sp>
        <p:nvSpPr>
          <p:cNvPr id="4" name="Rectangle 3"/>
          <p:cNvSpPr/>
          <p:nvPr/>
        </p:nvSpPr>
        <p:spPr>
          <a:xfrm>
            <a:off x="658848" y="5201930"/>
            <a:ext cx="8309891" cy="523220"/>
          </a:xfrm>
          <a:prstGeom prst="rect">
            <a:avLst/>
          </a:prstGeom>
        </p:spPr>
        <p:txBody>
          <a:bodyPr wrap="square">
            <a:spAutoFit/>
          </a:bodyPr>
          <a:lstStyle/>
          <a:p>
            <a:pPr marL="0" indent="0">
              <a:spcBef>
                <a:spcPts val="0"/>
              </a:spcBef>
              <a:buNone/>
            </a:pPr>
            <a:r>
              <a:rPr lang="en-AU" altLang="en-US" sz="2800" dirty="0">
                <a:solidFill>
                  <a:srgbClr val="C00000"/>
                </a:solidFill>
                <a:latin typeface="Georgia" panose="02040502050405020303" pitchFamily="18" charset="0"/>
                <a:cs typeface="Arial" panose="020B0604020202020204" pitchFamily="34" charset="0"/>
              </a:rPr>
              <a:t>✬</a:t>
            </a:r>
            <a:r>
              <a:rPr lang="en-US" b="1" dirty="0" smtClean="0">
                <a:solidFill>
                  <a:srgbClr val="C00000"/>
                </a:solidFill>
                <a:latin typeface="Calibri" panose="020F0502020204030204" pitchFamily="34" charset="0"/>
                <a:cs typeface="Calibri" panose="020F0502020204030204" pitchFamily="34" charset="0"/>
              </a:rPr>
              <a:t>Assumptions, modelling to follow. </a:t>
            </a:r>
            <a:endParaRPr lang="en-US" b="1" dirty="0">
              <a:solidFill>
                <a:srgbClr val="C00000"/>
              </a:solidFill>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E286D6FB-CE2D-4FCF-BDE2-16A4E371775E}" type="slidenum">
              <a:rPr lang="en-US" smtClean="0"/>
              <a:pPr>
                <a:defRPr/>
              </a:pPr>
              <a:t>20</a:t>
            </a:fld>
            <a:endParaRPr lang="en-US" dirty="0"/>
          </a:p>
        </p:txBody>
      </p:sp>
    </p:spTree>
    <p:extLst>
      <p:ext uri="{BB962C8B-B14F-4D97-AF65-F5344CB8AC3E}">
        <p14:creationId xmlns:p14="http://schemas.microsoft.com/office/powerpoint/2010/main" val="26954438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sz="4800" dirty="0" smtClean="0"/>
              <a:t>The Problem and Current Status</a:t>
            </a:r>
            <a:endParaRPr lang="en-US" sz="4800"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0F446AA2-557E-4AF8-A090-1F5720A196EC}" type="slidenum">
              <a:rPr lang="en-US" smtClean="0"/>
              <a:pPr>
                <a:defRPr/>
              </a:pPr>
              <a:t>21</a:t>
            </a:fld>
            <a:endParaRPr lang="en-US" dirty="0"/>
          </a:p>
        </p:txBody>
      </p:sp>
    </p:spTree>
    <p:extLst>
      <p:ext uri="{BB962C8B-B14F-4D97-AF65-F5344CB8AC3E}">
        <p14:creationId xmlns:p14="http://schemas.microsoft.com/office/powerpoint/2010/main" val="31233471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‘The Problem’</a:t>
            </a:r>
          </a:p>
        </p:txBody>
      </p:sp>
      <p:sp>
        <p:nvSpPr>
          <p:cNvPr id="3" name="Content Placeholder 2"/>
          <p:cNvSpPr>
            <a:spLocks noGrp="1"/>
          </p:cNvSpPr>
          <p:nvPr>
            <p:ph idx="1"/>
          </p:nvPr>
        </p:nvSpPr>
        <p:spPr>
          <a:xfrm>
            <a:off x="457200" y="1267049"/>
            <a:ext cx="8229600" cy="4525963"/>
          </a:xfrm>
        </p:spPr>
        <p:txBody>
          <a:bodyPr>
            <a:normAutofit fontScale="62500" lnSpcReduction="20000"/>
          </a:bodyPr>
          <a:lstStyle/>
          <a:p>
            <a:pPr>
              <a:spcBef>
                <a:spcPts val="1080"/>
              </a:spcBef>
            </a:pPr>
            <a:r>
              <a:rPr lang="en-US" dirty="0"/>
              <a:t>The current Standard is complex and confusing</a:t>
            </a:r>
          </a:p>
          <a:p>
            <a:pPr>
              <a:spcBef>
                <a:spcPts val="1080"/>
              </a:spcBef>
            </a:pPr>
            <a:r>
              <a:rPr lang="en-US" dirty="0"/>
              <a:t>The Standard does not provide complete coverage of the market</a:t>
            </a:r>
          </a:p>
          <a:p>
            <a:pPr>
              <a:spcBef>
                <a:spcPts val="1080"/>
              </a:spcBef>
            </a:pPr>
            <a:r>
              <a:rPr lang="en-US" dirty="0" smtClean="0"/>
              <a:t>MEPS </a:t>
            </a:r>
            <a:r>
              <a:rPr lang="en-US" dirty="0"/>
              <a:t>levels no longer protect buyers</a:t>
            </a:r>
          </a:p>
          <a:p>
            <a:pPr>
              <a:spcBef>
                <a:spcPts val="1080"/>
              </a:spcBef>
            </a:pPr>
            <a:r>
              <a:rPr lang="en-US" dirty="0"/>
              <a:t>MEPS levels and Test Methods are not aligned with international standards</a:t>
            </a:r>
          </a:p>
          <a:p>
            <a:pPr>
              <a:spcBef>
                <a:spcPts val="1080"/>
              </a:spcBef>
            </a:pPr>
            <a:r>
              <a:rPr lang="en-US" dirty="0"/>
              <a:t>Difficulties with the application and coverage of AS 1731 are compounded by market barriers or failures:</a:t>
            </a:r>
          </a:p>
          <a:p>
            <a:pPr lvl="1">
              <a:spcBef>
                <a:spcPts val="1032"/>
              </a:spcBef>
            </a:pPr>
            <a:r>
              <a:rPr lang="en-US" dirty="0"/>
              <a:t>Refrigerated commercial cabinets sold in retail stores where energy efficiency labelling could benefit buyers comparing appliances</a:t>
            </a:r>
          </a:p>
          <a:p>
            <a:pPr lvl="1">
              <a:spcBef>
                <a:spcPts val="1032"/>
              </a:spcBef>
            </a:pPr>
            <a:r>
              <a:rPr lang="en-US" dirty="0" smtClean="0"/>
              <a:t>Information </a:t>
            </a:r>
            <a:r>
              <a:rPr lang="en-US" dirty="0"/>
              <a:t>about energy efficiency may be unavailable or difficult to access, or may be difficult to independently assess, reducing its value to buyers</a:t>
            </a:r>
          </a:p>
          <a:p>
            <a:pPr lvl="1">
              <a:spcBef>
                <a:spcPts val="1032"/>
              </a:spcBef>
            </a:pPr>
            <a:r>
              <a:rPr lang="en-US" dirty="0"/>
              <a:t>Split incentives where buyers aren’t the users (i.e. companies hire out or courtesy-supply branded product-specific fridges but do not pay for the electricity</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2B58FAB4-4C79-4D87-84C0-9D751F76122B}" type="slidenum">
              <a:rPr lang="en-US" smtClean="0"/>
              <a:pPr>
                <a:defRPr/>
              </a:pPr>
              <a:t>22</a:t>
            </a:fld>
            <a:endParaRPr lang="en-US" dirty="0"/>
          </a:p>
        </p:txBody>
      </p:sp>
    </p:spTree>
    <p:extLst>
      <p:ext uri="{BB962C8B-B14F-4D97-AF65-F5344CB8AC3E}">
        <p14:creationId xmlns:p14="http://schemas.microsoft.com/office/powerpoint/2010/main" val="5592053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Regulations, Legislation and Standards</a:t>
            </a:r>
          </a:p>
        </p:txBody>
      </p:sp>
      <p:sp>
        <p:nvSpPr>
          <p:cNvPr id="3" name="Content Placeholder 2"/>
          <p:cNvSpPr>
            <a:spLocks noGrp="1"/>
          </p:cNvSpPr>
          <p:nvPr>
            <p:ph idx="1"/>
          </p:nvPr>
        </p:nvSpPr>
        <p:spPr>
          <a:xfrm>
            <a:off x="457200" y="1268125"/>
            <a:ext cx="8229600" cy="4525963"/>
          </a:xfrm>
        </p:spPr>
        <p:txBody>
          <a:bodyPr>
            <a:normAutofit/>
          </a:bodyPr>
          <a:lstStyle/>
          <a:p>
            <a:pPr marL="0" indent="0">
              <a:buNone/>
            </a:pPr>
            <a:r>
              <a:rPr lang="en-US" sz="2800" dirty="0"/>
              <a:t>The Greenhouse and Energy Minimum Standards Act 2012 or GEMS Act and the requirements in the associated </a:t>
            </a:r>
            <a:r>
              <a:rPr lang="en-US" sz="2800" dirty="0" smtClean="0"/>
              <a:t>GEMS </a:t>
            </a:r>
            <a:r>
              <a:rPr lang="en-US" sz="2800" dirty="0"/>
              <a:t>(Refrigerated Display Cabinets) Determination 2012 became the national framework for regulating the energy efficiency of Refrigerated Display Cabinets throughout the </a:t>
            </a:r>
            <a:r>
              <a:rPr lang="en-US" sz="2800" dirty="0" smtClean="0"/>
              <a:t>States </a:t>
            </a:r>
            <a:r>
              <a:rPr lang="en-US" sz="2800" dirty="0"/>
              <a:t>and </a:t>
            </a:r>
            <a:r>
              <a:rPr lang="en-US" sz="2800" dirty="0" smtClean="0"/>
              <a:t>Territories </a:t>
            </a:r>
            <a:r>
              <a:rPr lang="en-US" sz="2800" dirty="0"/>
              <a:t>of Australia from 1 October 2012.</a:t>
            </a:r>
          </a:p>
          <a:p>
            <a:endParaRPr lang="en-US" sz="2800" dirty="0"/>
          </a:p>
        </p:txBody>
      </p:sp>
      <p:sp>
        <p:nvSpPr>
          <p:cNvPr id="4" name="TextBox 3"/>
          <p:cNvSpPr txBox="1"/>
          <p:nvPr/>
        </p:nvSpPr>
        <p:spPr>
          <a:xfrm>
            <a:off x="8682271" y="6488668"/>
            <a:ext cx="461729" cy="369332"/>
          </a:xfrm>
          <a:prstGeom prst="rect">
            <a:avLst/>
          </a:prstGeom>
          <a:noFill/>
        </p:spPr>
        <p:txBody>
          <a:bodyPr wrap="none" rtlCol="0">
            <a:spAutoFit/>
          </a:bodyPr>
          <a:lstStyle/>
          <a:p>
            <a:r>
              <a:rPr lang="en-US" smtClean="0"/>
              <a:t>AU</a:t>
            </a:r>
            <a:endParaRPr lang="en-US"/>
          </a:p>
        </p:txBody>
      </p:sp>
      <p:sp>
        <p:nvSpPr>
          <p:cNvPr id="5" name="Slide Number Placeholder 4"/>
          <p:cNvSpPr>
            <a:spLocks noGrp="1"/>
          </p:cNvSpPr>
          <p:nvPr>
            <p:ph type="sldNum" sz="quarter" idx="12"/>
          </p:nvPr>
        </p:nvSpPr>
        <p:spPr/>
        <p:txBody>
          <a:bodyPr/>
          <a:lstStyle/>
          <a:p>
            <a:pPr>
              <a:defRPr/>
            </a:pPr>
            <a:fld id="{2B58FAB4-4C79-4D87-84C0-9D751F76122B}" type="slidenum">
              <a:rPr lang="en-US" smtClean="0"/>
              <a:pPr>
                <a:defRPr/>
              </a:pPr>
              <a:t>23</a:t>
            </a:fld>
            <a:endParaRPr lang="en-US" dirty="0"/>
          </a:p>
        </p:txBody>
      </p:sp>
    </p:spTree>
    <p:extLst>
      <p:ext uri="{BB962C8B-B14F-4D97-AF65-F5344CB8AC3E}">
        <p14:creationId xmlns:p14="http://schemas.microsoft.com/office/powerpoint/2010/main" val="32680214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Regulations, Legislation and Standards</a:t>
            </a:r>
          </a:p>
        </p:txBody>
      </p:sp>
      <p:sp>
        <p:nvSpPr>
          <p:cNvPr id="3" name="Content Placeholder 2"/>
          <p:cNvSpPr>
            <a:spLocks noGrp="1"/>
          </p:cNvSpPr>
          <p:nvPr>
            <p:ph idx="1"/>
          </p:nvPr>
        </p:nvSpPr>
        <p:spPr>
          <a:xfrm>
            <a:off x="457200" y="1268125"/>
            <a:ext cx="8229600" cy="4525963"/>
          </a:xfrm>
        </p:spPr>
        <p:txBody>
          <a:bodyPr>
            <a:normAutofit/>
          </a:bodyPr>
          <a:lstStyle/>
          <a:p>
            <a:pPr>
              <a:spcBef>
                <a:spcPts val="1632"/>
              </a:spcBef>
            </a:pPr>
            <a:r>
              <a:rPr lang="en-US" sz="1800" dirty="0"/>
              <a:t>Energy efficiency and conservation </a:t>
            </a:r>
            <a:r>
              <a:rPr lang="en-US" sz="1800" dirty="0" smtClean="0"/>
              <a:t>Authority (EECA) </a:t>
            </a:r>
            <a:r>
              <a:rPr lang="en-US" sz="1800" dirty="0"/>
              <a:t>implements the Government’s energy priorities in the areas of energy efficiency, energy conservation and renewable </a:t>
            </a:r>
            <a:r>
              <a:rPr lang="en-US" sz="1800" dirty="0" smtClean="0"/>
              <a:t>energy  </a:t>
            </a:r>
          </a:p>
          <a:p>
            <a:pPr>
              <a:spcBef>
                <a:spcPts val="1632"/>
              </a:spcBef>
            </a:pPr>
            <a:r>
              <a:rPr lang="en-US" sz="1800" dirty="0"/>
              <a:t>Ministry of Business, Innovation and </a:t>
            </a:r>
            <a:r>
              <a:rPr lang="en-US" sz="1800" dirty="0" smtClean="0"/>
              <a:t>Employment (MBIE) </a:t>
            </a:r>
            <a:r>
              <a:rPr lang="en-US" sz="1800" dirty="0"/>
              <a:t>is the policy advisor to the government on the energy </a:t>
            </a:r>
            <a:r>
              <a:rPr lang="en-US" sz="1800" dirty="0" smtClean="0"/>
              <a:t>sector</a:t>
            </a:r>
            <a:r>
              <a:rPr lang="en-US" sz="1800" dirty="0"/>
              <a:t>, including energy </a:t>
            </a:r>
            <a:r>
              <a:rPr lang="en-US" sz="1800" dirty="0" smtClean="0"/>
              <a:t>efficiency</a:t>
            </a:r>
          </a:p>
          <a:p>
            <a:pPr>
              <a:spcBef>
                <a:spcPts val="1632"/>
              </a:spcBef>
            </a:pPr>
            <a:r>
              <a:rPr lang="en-US" sz="1800" dirty="0"/>
              <a:t>EECA’s long-term strategy is framed by the New Zealand Energy Efficiency and Conservation Strategy (NZEECS). The NZEECS is required by the Energy Efficiency and Conservation Act 2000 and is a companion document to the New Zealand Energy Strategy (NZES</a:t>
            </a:r>
            <a:r>
              <a:rPr lang="en-US" sz="1800" dirty="0" smtClean="0"/>
              <a:t>) </a:t>
            </a:r>
          </a:p>
          <a:p>
            <a:pPr>
              <a:spcBef>
                <a:spcPts val="1632"/>
              </a:spcBef>
            </a:pPr>
            <a:r>
              <a:rPr lang="en-US" sz="1800" dirty="0" smtClean="0"/>
              <a:t>NZES sets </a:t>
            </a:r>
            <a:r>
              <a:rPr lang="en-US" sz="1800" dirty="0"/>
              <a:t>out the role that energy will play in the economy, with   </a:t>
            </a:r>
            <a:r>
              <a:rPr lang="en-US" sz="1800" i="1" dirty="0"/>
              <a:t>“Achieving efficient use of energy” </a:t>
            </a:r>
            <a:r>
              <a:rPr lang="en-US" sz="1800" dirty="0"/>
              <a:t>one of the priorities which requires </a:t>
            </a:r>
            <a:r>
              <a:rPr lang="en-US" sz="1800" i="1" dirty="0"/>
              <a:t>“better consumer information to inform energy choices</a:t>
            </a:r>
            <a:r>
              <a:rPr lang="en-US" sz="1800" i="1" dirty="0" smtClean="0"/>
              <a:t>”</a:t>
            </a:r>
            <a:endParaRPr lang="en-US" sz="1800" i="1" dirty="0"/>
          </a:p>
        </p:txBody>
      </p:sp>
      <p:sp>
        <p:nvSpPr>
          <p:cNvPr id="4" name="TextBox 3"/>
          <p:cNvSpPr txBox="1"/>
          <p:nvPr/>
        </p:nvSpPr>
        <p:spPr>
          <a:xfrm>
            <a:off x="8682271" y="6488668"/>
            <a:ext cx="441146" cy="369332"/>
          </a:xfrm>
          <a:prstGeom prst="rect">
            <a:avLst/>
          </a:prstGeom>
          <a:noFill/>
        </p:spPr>
        <p:txBody>
          <a:bodyPr wrap="none" rtlCol="0">
            <a:spAutoFit/>
          </a:bodyPr>
          <a:lstStyle/>
          <a:p>
            <a:r>
              <a:rPr lang="en-US" dirty="0" smtClean="0"/>
              <a:t>NZ</a:t>
            </a:r>
            <a:endParaRPr lang="en-US" dirty="0"/>
          </a:p>
        </p:txBody>
      </p:sp>
      <p:sp>
        <p:nvSpPr>
          <p:cNvPr id="5" name="Slide Number Placeholder 4"/>
          <p:cNvSpPr>
            <a:spLocks noGrp="1"/>
          </p:cNvSpPr>
          <p:nvPr>
            <p:ph type="sldNum" sz="quarter" idx="12"/>
          </p:nvPr>
        </p:nvSpPr>
        <p:spPr/>
        <p:txBody>
          <a:bodyPr/>
          <a:lstStyle/>
          <a:p>
            <a:pPr>
              <a:defRPr/>
            </a:pPr>
            <a:fld id="{2B58FAB4-4C79-4D87-84C0-9D751F76122B}" type="slidenum">
              <a:rPr lang="en-US" smtClean="0"/>
              <a:pPr>
                <a:defRPr/>
              </a:pPr>
              <a:t>24</a:t>
            </a:fld>
            <a:endParaRPr lang="en-US" dirty="0"/>
          </a:p>
        </p:txBody>
      </p:sp>
    </p:spTree>
    <p:extLst>
      <p:ext uri="{BB962C8B-B14F-4D97-AF65-F5344CB8AC3E}">
        <p14:creationId xmlns:p14="http://schemas.microsoft.com/office/powerpoint/2010/main" val="531202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Regulations, Legislation and Standards</a:t>
            </a:r>
          </a:p>
        </p:txBody>
      </p:sp>
      <p:sp>
        <p:nvSpPr>
          <p:cNvPr id="3" name="Content Placeholder 2"/>
          <p:cNvSpPr>
            <a:spLocks noGrp="1"/>
          </p:cNvSpPr>
          <p:nvPr>
            <p:ph idx="1"/>
          </p:nvPr>
        </p:nvSpPr>
        <p:spPr>
          <a:xfrm>
            <a:off x="457200" y="1266988"/>
            <a:ext cx="8229600" cy="4525963"/>
          </a:xfrm>
        </p:spPr>
        <p:txBody>
          <a:bodyPr>
            <a:normAutofit fontScale="85000" lnSpcReduction="20000"/>
          </a:bodyPr>
          <a:lstStyle/>
          <a:p>
            <a:pPr marL="0" indent="0">
              <a:spcBef>
                <a:spcPts val="1920"/>
              </a:spcBef>
              <a:buNone/>
            </a:pPr>
            <a:r>
              <a:rPr lang="en-US" dirty="0" smtClean="0"/>
              <a:t>The </a:t>
            </a:r>
            <a:r>
              <a:rPr lang="en-US" dirty="0"/>
              <a:t>legislation still references and retains the existing efficiency levels and test requirements that were set out in the AS 1731 series of standards and in particular AS 1731-14: </a:t>
            </a:r>
            <a:r>
              <a:rPr lang="en-US" dirty="0" smtClean="0"/>
              <a:t>2003:</a:t>
            </a:r>
          </a:p>
          <a:p>
            <a:pPr lvl="1">
              <a:spcBef>
                <a:spcPts val="1920"/>
              </a:spcBef>
            </a:pPr>
            <a:r>
              <a:rPr lang="en-US" dirty="0" smtClean="0"/>
              <a:t>Captures </a:t>
            </a:r>
            <a:r>
              <a:rPr lang="en-US" dirty="0"/>
              <a:t>more than 50 products, across four temperature </a:t>
            </a:r>
            <a:r>
              <a:rPr lang="en-US" dirty="0" smtClean="0"/>
              <a:t>classes (M1, M2, L1, L2)</a:t>
            </a:r>
          </a:p>
          <a:p>
            <a:pPr lvl="1">
              <a:spcBef>
                <a:spcPts val="1920"/>
              </a:spcBef>
            </a:pPr>
            <a:r>
              <a:rPr lang="en-US" dirty="0"/>
              <a:t>The market for RDCs in AU and NZ is complex and </a:t>
            </a:r>
            <a:r>
              <a:rPr lang="en-US" dirty="0" smtClean="0"/>
              <a:t>diverse</a:t>
            </a:r>
            <a:endParaRPr lang="en-US" dirty="0"/>
          </a:p>
          <a:p>
            <a:pPr lvl="1">
              <a:spcBef>
                <a:spcPts val="1920"/>
              </a:spcBef>
            </a:pPr>
            <a:r>
              <a:rPr lang="en-US" dirty="0" smtClean="0"/>
              <a:t>These </a:t>
            </a:r>
            <a:r>
              <a:rPr lang="en-US" dirty="0"/>
              <a:t>products include units ranging in size from multi-door cabinets in large supermarkets more than 7 meters in length to counter-top glass cabinets designed to display </a:t>
            </a:r>
            <a:r>
              <a:rPr lang="en-US" dirty="0" smtClean="0"/>
              <a:t>cakes or drinks</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2B58FAB4-4C79-4D87-84C0-9D751F76122B}" type="slidenum">
              <a:rPr lang="en-US" smtClean="0"/>
              <a:pPr>
                <a:defRPr/>
              </a:pPr>
              <a:t>25</a:t>
            </a:fld>
            <a:endParaRPr lang="en-US" dirty="0"/>
          </a:p>
        </p:txBody>
      </p:sp>
    </p:spTree>
    <p:extLst>
      <p:ext uri="{BB962C8B-B14F-4D97-AF65-F5344CB8AC3E}">
        <p14:creationId xmlns:p14="http://schemas.microsoft.com/office/powerpoint/2010/main" val="22439639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 1731: 2003 Refrigerated Display </a:t>
            </a:r>
            <a:r>
              <a:rPr lang="en-US" dirty="0" smtClean="0"/>
              <a:t>Cabinets</a:t>
            </a:r>
            <a:endParaRPr lang="en-US" dirty="0"/>
          </a:p>
        </p:txBody>
      </p:sp>
      <p:sp>
        <p:nvSpPr>
          <p:cNvPr id="3" name="Content Placeholder 2"/>
          <p:cNvSpPr>
            <a:spLocks noGrp="1"/>
          </p:cNvSpPr>
          <p:nvPr>
            <p:ph idx="1"/>
          </p:nvPr>
        </p:nvSpPr>
        <p:spPr>
          <a:xfrm>
            <a:off x="457200" y="1267049"/>
            <a:ext cx="8229600" cy="4525963"/>
          </a:xfrm>
        </p:spPr>
        <p:txBody>
          <a:bodyPr>
            <a:normAutofit fontScale="85000" lnSpcReduction="10000"/>
          </a:bodyPr>
          <a:lstStyle/>
          <a:p>
            <a:r>
              <a:rPr lang="en-US" dirty="0"/>
              <a:t>The Part 14 of the standard, AS 1731-14: 2003 Minimum energy performance standard (MEPS) requirements, describes the test methods and sets out the requirements for determining the energy performance of </a:t>
            </a:r>
            <a:r>
              <a:rPr lang="en-US" dirty="0" smtClean="0"/>
              <a:t>RDCs </a:t>
            </a:r>
            <a:r>
              <a:rPr lang="en-US" dirty="0"/>
              <a:t>and the maximum energy consumption permitted. </a:t>
            </a:r>
            <a:endParaRPr lang="en-US" dirty="0" smtClean="0"/>
          </a:p>
          <a:p>
            <a:r>
              <a:rPr lang="en-US" dirty="0" smtClean="0"/>
              <a:t>It </a:t>
            </a:r>
            <a:r>
              <a:rPr lang="en-US" dirty="0"/>
              <a:t>also sets out requirements for High Efficiency performance </a:t>
            </a:r>
            <a:r>
              <a:rPr lang="en-US" dirty="0" smtClean="0"/>
              <a:t>(HEPS) of models.</a:t>
            </a:r>
            <a:endParaRPr lang="en-US" dirty="0"/>
          </a:p>
          <a:p>
            <a:r>
              <a:rPr lang="en-US" dirty="0"/>
              <a:t>The standard contains a number of diagrams in the form of cross-sectional drawings that illustrate the typical physical aspects of the cabinet Types.</a:t>
            </a:r>
          </a:p>
        </p:txBody>
      </p:sp>
      <p:sp>
        <p:nvSpPr>
          <p:cNvPr id="4" name="Slide Number Placeholder 3"/>
          <p:cNvSpPr>
            <a:spLocks noGrp="1"/>
          </p:cNvSpPr>
          <p:nvPr>
            <p:ph type="sldNum" sz="quarter" idx="12"/>
          </p:nvPr>
        </p:nvSpPr>
        <p:spPr/>
        <p:txBody>
          <a:bodyPr/>
          <a:lstStyle/>
          <a:p>
            <a:pPr>
              <a:defRPr/>
            </a:pPr>
            <a:fld id="{2B58FAB4-4C79-4D87-84C0-9D751F76122B}" type="slidenum">
              <a:rPr lang="en-US" smtClean="0"/>
              <a:pPr>
                <a:defRPr/>
              </a:pPr>
              <a:t>26</a:t>
            </a:fld>
            <a:endParaRPr lang="en-US" dirty="0"/>
          </a:p>
        </p:txBody>
      </p:sp>
    </p:spTree>
    <p:extLst>
      <p:ext uri="{BB962C8B-B14F-4D97-AF65-F5344CB8AC3E}">
        <p14:creationId xmlns:p14="http://schemas.microsoft.com/office/powerpoint/2010/main" val="31861316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Refrigeration Display Cabinets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45185" y="1829327"/>
            <a:ext cx="1991461" cy="199146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193" y="1013640"/>
            <a:ext cx="2784697" cy="2782186"/>
          </a:xfrm>
          <a:prstGeom prst="rect">
            <a:avLst/>
          </a:prstGeom>
        </p:spPr>
      </p:pic>
      <p:pic>
        <p:nvPicPr>
          <p:cNvPr id="6" name="Picture 3"/>
          <p:cNvPicPr>
            <a:picLocks noChangeAspect="1" noChangeArrowheads="1"/>
          </p:cNvPicPr>
          <p:nvPr/>
        </p:nvPicPr>
        <p:blipFill>
          <a:blip r:embed="rId5" cstate="print"/>
          <a:srcRect/>
          <a:stretch>
            <a:fillRect/>
          </a:stretch>
        </p:blipFill>
        <p:spPr bwMode="auto">
          <a:xfrm>
            <a:off x="330034" y="4640483"/>
            <a:ext cx="2285575" cy="1160525"/>
          </a:xfrm>
          <a:prstGeom prst="rect">
            <a:avLst/>
          </a:prstGeom>
          <a:noFill/>
          <a:ln w="9525">
            <a:noFill/>
            <a:miter lim="800000"/>
            <a:headEnd/>
            <a:tailEnd/>
          </a:ln>
        </p:spPr>
      </p:pic>
      <p:pic>
        <p:nvPicPr>
          <p:cNvPr id="7" name="Picture 4" descr="H:\Rods Pictures\Refrigeration\20071027145956362.jpg"/>
          <p:cNvPicPr>
            <a:picLocks noChangeAspect="1" noChangeArrowheads="1"/>
          </p:cNvPicPr>
          <p:nvPr/>
        </p:nvPicPr>
        <p:blipFill>
          <a:blip r:embed="rId6" cstate="print"/>
          <a:srcRect/>
          <a:stretch>
            <a:fillRect/>
          </a:stretch>
        </p:blipFill>
        <p:spPr bwMode="auto">
          <a:xfrm>
            <a:off x="3056789" y="4593131"/>
            <a:ext cx="879604" cy="1182915"/>
          </a:xfrm>
          <a:prstGeom prst="rect">
            <a:avLst/>
          </a:prstGeom>
          <a:noFill/>
        </p:spPr>
      </p:pic>
      <p:pic>
        <p:nvPicPr>
          <p:cNvPr id="8" name="Picture 2" descr="H:\Rods Pictures\Refrigeration\Drop in counter top.jpg"/>
          <p:cNvPicPr>
            <a:picLocks noChangeAspect="1" noChangeArrowheads="1"/>
          </p:cNvPicPr>
          <p:nvPr/>
        </p:nvPicPr>
        <p:blipFill>
          <a:blip r:embed="rId7" cstate="print"/>
          <a:srcRect/>
          <a:stretch>
            <a:fillRect/>
          </a:stretch>
        </p:blipFill>
        <p:spPr bwMode="auto">
          <a:xfrm>
            <a:off x="4432557" y="4154851"/>
            <a:ext cx="1950997" cy="1753822"/>
          </a:xfrm>
          <a:prstGeom prst="rect">
            <a:avLst/>
          </a:prstGeom>
          <a:noFill/>
        </p:spPr>
      </p:pic>
      <p:pic>
        <p:nvPicPr>
          <p:cNvPr id="9" name="Picture 4"/>
          <p:cNvPicPr>
            <a:picLocks noChangeAspect="1" noChangeArrowheads="1"/>
          </p:cNvPicPr>
          <p:nvPr/>
        </p:nvPicPr>
        <p:blipFill>
          <a:blip r:embed="rId8" cstate="print"/>
          <a:srcRect/>
          <a:stretch>
            <a:fillRect/>
          </a:stretch>
        </p:blipFill>
        <p:spPr bwMode="auto">
          <a:xfrm>
            <a:off x="6138531" y="1210642"/>
            <a:ext cx="2779180" cy="2355355"/>
          </a:xfrm>
          <a:prstGeom prst="rect">
            <a:avLst/>
          </a:prstGeom>
          <a:noFill/>
          <a:ln w="9525">
            <a:noFill/>
            <a:miter lim="800000"/>
            <a:headEnd/>
            <a:tailEnd/>
          </a:ln>
        </p:spPr>
      </p:pic>
      <p:pic>
        <p:nvPicPr>
          <p:cNvPr id="10" name="Picture 9"/>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6606362" y="3795826"/>
            <a:ext cx="2311349" cy="1980220"/>
          </a:xfrm>
          <a:prstGeom prst="rect">
            <a:avLst/>
          </a:prstGeom>
          <a:noFill/>
        </p:spPr>
      </p:pic>
      <p:sp>
        <p:nvSpPr>
          <p:cNvPr id="3" name="Slide Number Placeholder 2"/>
          <p:cNvSpPr>
            <a:spLocks noGrp="1"/>
          </p:cNvSpPr>
          <p:nvPr>
            <p:ph type="sldNum" sz="quarter" idx="12"/>
          </p:nvPr>
        </p:nvSpPr>
        <p:spPr/>
        <p:txBody>
          <a:bodyPr/>
          <a:lstStyle/>
          <a:p>
            <a:pPr>
              <a:defRPr/>
            </a:pPr>
            <a:fld id="{2B58FAB4-4C79-4D87-84C0-9D751F76122B}" type="slidenum">
              <a:rPr lang="en-US" smtClean="0"/>
              <a:pPr>
                <a:defRPr/>
              </a:pPr>
              <a:t>27</a:t>
            </a:fld>
            <a:endParaRPr lang="en-US" dirty="0"/>
          </a:p>
        </p:txBody>
      </p:sp>
    </p:spTree>
    <p:extLst>
      <p:ext uri="{BB962C8B-B14F-4D97-AF65-F5344CB8AC3E}">
        <p14:creationId xmlns:p14="http://schemas.microsoft.com/office/powerpoint/2010/main" val="4962178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Refrigeration Service Cabinets</a:t>
            </a:r>
            <a:endParaRPr lang="en-US" dirty="0"/>
          </a:p>
        </p:txBody>
      </p:sp>
      <p:pic>
        <p:nvPicPr>
          <p:cNvPr id="4" name="Picture 3"/>
          <p:cNvPicPr>
            <a:picLocks noChangeAspect="1" noChangeArrowheads="1"/>
          </p:cNvPicPr>
          <p:nvPr/>
        </p:nvPicPr>
        <p:blipFill>
          <a:blip r:embed="rId3" cstate="print"/>
          <a:srcRect/>
          <a:stretch>
            <a:fillRect/>
          </a:stretch>
        </p:blipFill>
        <p:spPr bwMode="auto">
          <a:xfrm>
            <a:off x="4443267" y="1943102"/>
            <a:ext cx="1686913" cy="2500850"/>
          </a:xfrm>
          <a:prstGeom prst="rect">
            <a:avLst/>
          </a:prstGeom>
          <a:noFill/>
        </p:spPr>
      </p:pic>
      <p:pic>
        <p:nvPicPr>
          <p:cNvPr id="5" name="Picture 4" descr="Undercounter StSt cut.jpg"/>
          <p:cNvPicPr/>
          <p:nvPr/>
        </p:nvPicPr>
        <p:blipFill>
          <a:blip r:embed="rId4" cstate="print"/>
          <a:stretch>
            <a:fillRect/>
          </a:stretch>
        </p:blipFill>
        <p:spPr>
          <a:xfrm>
            <a:off x="103788" y="2941675"/>
            <a:ext cx="2759914" cy="1552354"/>
          </a:xfrm>
          <a:prstGeom prst="rect">
            <a:avLst/>
          </a:prstGeom>
        </p:spPr>
      </p:pic>
      <p:pic>
        <p:nvPicPr>
          <p:cNvPr id="6" name="Picture 5" descr="Foster EP700U.jpg"/>
          <p:cNvPicPr/>
          <p:nvPr/>
        </p:nvPicPr>
        <p:blipFill>
          <a:blip r:embed="rId5" cstate="print"/>
          <a:stretch>
            <a:fillRect/>
          </a:stretch>
        </p:blipFill>
        <p:spPr>
          <a:xfrm>
            <a:off x="2922251" y="2076728"/>
            <a:ext cx="1498186" cy="2345792"/>
          </a:xfrm>
          <a:prstGeom prst="rect">
            <a:avLst/>
          </a:prstGeom>
        </p:spPr>
      </p:pic>
      <p:pic>
        <p:nvPicPr>
          <p:cNvPr id="7" name="Picture 6" descr="Vertical storage cabinet"/>
          <p:cNvPicPr/>
          <p:nvPr/>
        </p:nvPicPr>
        <p:blipFill rotWithShape="1">
          <a:blip r:embed="rId6" cstate="print">
            <a:extLst>
              <a:ext uri="{28A0092B-C50C-407E-A947-70E740481C1C}">
                <a14:useLocalDpi xmlns:a14="http://schemas.microsoft.com/office/drawing/2010/main"/>
              </a:ext>
            </a:extLst>
          </a:blip>
          <a:srcRect l="11594" r="14669"/>
          <a:stretch/>
        </p:blipFill>
        <p:spPr bwMode="auto">
          <a:xfrm>
            <a:off x="6302532" y="1871662"/>
            <a:ext cx="2734312" cy="2772319"/>
          </a:xfrm>
          <a:prstGeom prst="rect">
            <a:avLst/>
          </a:prstGeom>
          <a:noFill/>
          <a:ln>
            <a:noFill/>
          </a:ln>
        </p:spPr>
      </p:pic>
      <p:sp>
        <p:nvSpPr>
          <p:cNvPr id="3" name="Slide Number Placeholder 2"/>
          <p:cNvSpPr>
            <a:spLocks noGrp="1"/>
          </p:cNvSpPr>
          <p:nvPr>
            <p:ph type="sldNum" sz="quarter" idx="12"/>
          </p:nvPr>
        </p:nvSpPr>
        <p:spPr/>
        <p:txBody>
          <a:bodyPr/>
          <a:lstStyle/>
          <a:p>
            <a:pPr>
              <a:defRPr/>
            </a:pPr>
            <a:fld id="{2B58FAB4-4C79-4D87-84C0-9D751F76122B}" type="slidenum">
              <a:rPr lang="en-US" smtClean="0"/>
              <a:pPr>
                <a:defRPr/>
              </a:pPr>
              <a:t>28</a:t>
            </a:fld>
            <a:endParaRPr lang="en-US" dirty="0"/>
          </a:p>
        </p:txBody>
      </p:sp>
    </p:spTree>
    <p:extLst>
      <p:ext uri="{BB962C8B-B14F-4D97-AF65-F5344CB8AC3E}">
        <p14:creationId xmlns:p14="http://schemas.microsoft.com/office/powerpoint/2010/main" val="18183281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988678"/>
          </a:xfrm>
        </p:spPr>
        <p:txBody>
          <a:bodyPr>
            <a:normAutofit fontScale="90000"/>
          </a:bodyPr>
          <a:lstStyle/>
          <a:p>
            <a:r>
              <a:rPr lang="en-US" dirty="0"/>
              <a:t>How is energy efficiency of </a:t>
            </a:r>
            <a:r>
              <a:rPr lang="en-US" dirty="0" smtClean="0"/>
              <a:t>an RDC determined?</a:t>
            </a:r>
            <a:endParaRPr lang="en-US" dirty="0"/>
          </a:p>
        </p:txBody>
      </p:sp>
      <p:sp>
        <p:nvSpPr>
          <p:cNvPr id="3" name="Content Placeholder 2"/>
          <p:cNvSpPr>
            <a:spLocks noGrp="1"/>
          </p:cNvSpPr>
          <p:nvPr>
            <p:ph idx="1"/>
          </p:nvPr>
        </p:nvSpPr>
        <p:spPr>
          <a:xfrm>
            <a:off x="457200" y="1274145"/>
            <a:ext cx="8229600" cy="4525963"/>
          </a:xfrm>
        </p:spPr>
        <p:txBody>
          <a:bodyPr>
            <a:normAutofit lnSpcReduction="10000"/>
          </a:bodyPr>
          <a:lstStyle/>
          <a:p>
            <a:pPr marL="0" indent="0">
              <a:buNone/>
            </a:pPr>
            <a:r>
              <a:rPr lang="en-US" dirty="0"/>
              <a:t>The key metrics for </a:t>
            </a:r>
            <a:r>
              <a:rPr lang="en-US" dirty="0" smtClean="0"/>
              <a:t>efficiency of an RDC are: </a:t>
            </a:r>
          </a:p>
          <a:p>
            <a:pPr lvl="1"/>
            <a:r>
              <a:rPr lang="en-US" dirty="0" smtClean="0"/>
              <a:t>Total </a:t>
            </a:r>
            <a:r>
              <a:rPr lang="en-US" dirty="0"/>
              <a:t>Energy Consumption (</a:t>
            </a:r>
            <a:r>
              <a:rPr lang="en-US" dirty="0" smtClean="0"/>
              <a:t>TEC) in kWh per day</a:t>
            </a:r>
          </a:p>
          <a:p>
            <a:pPr lvl="1"/>
            <a:r>
              <a:rPr lang="en-US" dirty="0" smtClean="0"/>
              <a:t>Total </a:t>
            </a:r>
            <a:r>
              <a:rPr lang="en-US" dirty="0"/>
              <a:t>Display Area (</a:t>
            </a:r>
            <a:r>
              <a:rPr lang="en-US" dirty="0" smtClean="0"/>
              <a:t>TDA) in m</a:t>
            </a:r>
            <a:r>
              <a:rPr lang="en-US" baseline="30000" dirty="0" smtClean="0"/>
              <a:t>2</a:t>
            </a:r>
          </a:p>
          <a:p>
            <a:pPr lvl="1"/>
            <a:endParaRPr lang="en-US" dirty="0" smtClean="0"/>
          </a:p>
          <a:p>
            <a:pPr marL="0" indent="0">
              <a:buNone/>
            </a:pPr>
            <a:r>
              <a:rPr lang="en-US" sz="2800" dirty="0" smtClean="0"/>
              <a:t>The </a:t>
            </a:r>
            <a:r>
              <a:rPr lang="en-US" sz="2800" dirty="0"/>
              <a:t>minimum energy performance </a:t>
            </a:r>
            <a:r>
              <a:rPr lang="en-US" sz="2800" dirty="0" smtClean="0"/>
              <a:t>(MEPs) is </a:t>
            </a:r>
            <a:r>
              <a:rPr lang="en-US" sz="2800" dirty="0"/>
              <a:t>the maximum allowable energy consumption per day per m</a:t>
            </a:r>
            <a:r>
              <a:rPr lang="en-US" sz="2800" baseline="30000" dirty="0"/>
              <a:t>2</a:t>
            </a:r>
            <a:r>
              <a:rPr lang="en-US" sz="2800" dirty="0"/>
              <a:t> of display area and therefore is the result of dividing the TEC by the </a:t>
            </a:r>
            <a:r>
              <a:rPr lang="en-US" sz="2800" dirty="0" smtClean="0"/>
              <a:t>TDA measured in kWh per day per m</a:t>
            </a:r>
            <a:r>
              <a:rPr lang="en-US" sz="2800" baseline="30000" dirty="0" smtClean="0"/>
              <a:t>2</a:t>
            </a:r>
            <a:endParaRPr lang="en-US" sz="2800"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2B58FAB4-4C79-4D87-84C0-9D751F76122B}" type="slidenum">
              <a:rPr lang="en-US" smtClean="0"/>
              <a:pPr>
                <a:defRPr/>
              </a:pPr>
              <a:t>29</a:t>
            </a:fld>
            <a:endParaRPr lang="en-US" dirty="0"/>
          </a:p>
        </p:txBody>
      </p:sp>
    </p:spTree>
    <p:extLst>
      <p:ext uri="{BB962C8B-B14F-4D97-AF65-F5344CB8AC3E}">
        <p14:creationId xmlns:p14="http://schemas.microsoft.com/office/powerpoint/2010/main" val="4053603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we’ll cover</a:t>
            </a:r>
          </a:p>
        </p:txBody>
      </p:sp>
      <p:sp>
        <p:nvSpPr>
          <p:cNvPr id="3" name="Content Placeholder 2"/>
          <p:cNvSpPr>
            <a:spLocks noGrp="1"/>
          </p:cNvSpPr>
          <p:nvPr>
            <p:ph idx="1"/>
          </p:nvPr>
        </p:nvSpPr>
        <p:spPr>
          <a:xfrm>
            <a:off x="457200" y="1241582"/>
            <a:ext cx="8229600" cy="4525963"/>
          </a:xfrm>
        </p:spPr>
        <p:txBody>
          <a:bodyPr>
            <a:noAutofit/>
          </a:bodyPr>
          <a:lstStyle/>
          <a:p>
            <a:pPr marL="514350" indent="-514350">
              <a:buFont typeface="+mj-lt"/>
              <a:buAutoNum type="arabicPeriod"/>
            </a:pPr>
            <a:r>
              <a:rPr lang="en-US" sz="2400" dirty="0" smtClean="0"/>
              <a:t>Overview (Purpose and E3 Program)</a:t>
            </a:r>
          </a:p>
          <a:p>
            <a:pPr marL="514350" indent="-514350">
              <a:buFont typeface="+mj-lt"/>
              <a:buAutoNum type="arabicPeriod"/>
            </a:pPr>
            <a:r>
              <a:rPr lang="en-US" sz="2400" dirty="0" smtClean="0"/>
              <a:t>The Problem and Current Status</a:t>
            </a:r>
            <a:endParaRPr lang="en-US" sz="2400" dirty="0"/>
          </a:p>
          <a:p>
            <a:pPr marL="514350" indent="-514350">
              <a:buFont typeface="+mj-lt"/>
              <a:buAutoNum type="arabicPeriod"/>
            </a:pPr>
            <a:r>
              <a:rPr lang="en-US" sz="2400" dirty="0" smtClean="0"/>
              <a:t>The Market</a:t>
            </a:r>
          </a:p>
          <a:p>
            <a:pPr marL="514350" indent="-514350">
              <a:buFont typeface="+mj-lt"/>
              <a:buAutoNum type="arabicPeriod"/>
            </a:pPr>
            <a:r>
              <a:rPr lang="en-US" sz="2400" dirty="0" smtClean="0"/>
              <a:t>What Industry Said!</a:t>
            </a:r>
            <a:endParaRPr lang="en-US" sz="2400" dirty="0"/>
          </a:p>
          <a:p>
            <a:pPr marL="514350" indent="-514350">
              <a:buFont typeface="+mj-lt"/>
              <a:buAutoNum type="arabicPeriod"/>
            </a:pPr>
            <a:r>
              <a:rPr lang="en-US" sz="2400" dirty="0" smtClean="0"/>
              <a:t>The Options and proposed EU/ISO Standards</a:t>
            </a:r>
          </a:p>
          <a:p>
            <a:pPr marL="514350" indent="-514350">
              <a:buFont typeface="+mj-lt"/>
              <a:buAutoNum type="arabicPeriod"/>
            </a:pPr>
            <a:r>
              <a:rPr lang="en-US" sz="2400" dirty="0"/>
              <a:t>How is energy efficiency </a:t>
            </a:r>
            <a:r>
              <a:rPr lang="en-US" sz="2400" dirty="0" smtClean="0"/>
              <a:t>determined by EU/ISO Standards</a:t>
            </a:r>
            <a:endParaRPr lang="en-US" sz="2400" dirty="0"/>
          </a:p>
          <a:p>
            <a:pPr marL="514350" indent="-514350">
              <a:buFont typeface="+mj-lt"/>
              <a:buAutoNum type="arabicPeriod"/>
            </a:pPr>
            <a:r>
              <a:rPr lang="en-US" sz="2400" dirty="0" smtClean="0"/>
              <a:t>Implementation considerations (Deemed to Comply)</a:t>
            </a:r>
          </a:p>
          <a:p>
            <a:pPr marL="514350" indent="-514350">
              <a:buFont typeface="+mj-lt"/>
              <a:buAutoNum type="arabicPeriod"/>
            </a:pPr>
            <a:r>
              <a:rPr lang="en-US" sz="2400" dirty="0"/>
              <a:t>Energy Modelling and Cost Benefit </a:t>
            </a:r>
            <a:r>
              <a:rPr lang="en-US" sz="2400" dirty="0" smtClean="0"/>
              <a:t>Analysis</a:t>
            </a:r>
          </a:p>
          <a:p>
            <a:pPr marL="514350" indent="-514350">
              <a:buFont typeface="+mj-lt"/>
              <a:buAutoNum type="arabicPeriod"/>
            </a:pPr>
            <a:r>
              <a:rPr lang="en-US" sz="2400" dirty="0" smtClean="0"/>
              <a:t>Discussion</a:t>
            </a:r>
            <a:endParaRPr lang="en-US" sz="2400" dirty="0"/>
          </a:p>
        </p:txBody>
      </p:sp>
      <p:sp>
        <p:nvSpPr>
          <p:cNvPr id="4" name="Slide Number Placeholder 3"/>
          <p:cNvSpPr>
            <a:spLocks noGrp="1"/>
          </p:cNvSpPr>
          <p:nvPr>
            <p:ph type="sldNum" sz="quarter" idx="12"/>
          </p:nvPr>
        </p:nvSpPr>
        <p:spPr/>
        <p:txBody>
          <a:bodyPr/>
          <a:lstStyle/>
          <a:p>
            <a:pPr>
              <a:defRPr/>
            </a:pPr>
            <a:fld id="{2B58FAB4-4C79-4D87-84C0-9D751F76122B}" type="slidenum">
              <a:rPr lang="en-US" smtClean="0"/>
              <a:pPr>
                <a:defRPr/>
              </a:pPr>
              <a:t>3</a:t>
            </a:fld>
            <a:endParaRPr lang="en-US" dirty="0"/>
          </a:p>
        </p:txBody>
      </p:sp>
    </p:spTree>
    <p:extLst>
      <p:ext uri="{BB962C8B-B14F-4D97-AF65-F5344CB8AC3E}">
        <p14:creationId xmlns:p14="http://schemas.microsoft.com/office/powerpoint/2010/main" val="17690576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800" dirty="0" smtClean="0"/>
              <a:t>The Market</a:t>
            </a:r>
            <a:endParaRPr lang="en-US" sz="4800"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0F446AA2-557E-4AF8-A090-1F5720A196EC}" type="slidenum">
              <a:rPr lang="en-US" smtClean="0"/>
              <a:pPr>
                <a:defRPr/>
              </a:pPr>
              <a:t>30</a:t>
            </a:fld>
            <a:endParaRPr lang="en-US" dirty="0"/>
          </a:p>
        </p:txBody>
      </p:sp>
    </p:spTree>
    <p:extLst>
      <p:ext uri="{BB962C8B-B14F-4D97-AF65-F5344CB8AC3E}">
        <p14:creationId xmlns:p14="http://schemas.microsoft.com/office/powerpoint/2010/main" val="31313250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Steady Growth in Hospitality &amp; Food Retailing</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635204848"/>
              </p:ext>
            </p:extLst>
          </p:nvPr>
        </p:nvGraphicFramePr>
        <p:xfrm>
          <a:off x="106326" y="1006736"/>
          <a:ext cx="8980968" cy="389860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864433" y="4791578"/>
            <a:ext cx="7988944" cy="1200329"/>
          </a:xfrm>
          <a:prstGeom prst="rect">
            <a:avLst/>
          </a:prstGeom>
          <a:noFill/>
        </p:spPr>
        <p:txBody>
          <a:bodyPr wrap="square" rtlCol="0">
            <a:spAutoFit/>
          </a:bodyPr>
          <a:lstStyle/>
          <a:p>
            <a:pPr marL="285750" indent="-285750">
              <a:buFont typeface="Arial" charset="0"/>
              <a:buChar char="•"/>
            </a:pPr>
            <a:r>
              <a:rPr lang="en-US" sz="1200" dirty="0" smtClean="0">
                <a:latin typeface="Georgia" charset="0"/>
                <a:ea typeface="Georgia" charset="0"/>
                <a:cs typeface="Georgia" charset="0"/>
              </a:rPr>
              <a:t>Seasonal peaks at Christmas</a:t>
            </a:r>
          </a:p>
          <a:p>
            <a:pPr marL="285750" indent="-285750">
              <a:buFont typeface="Arial" charset="0"/>
              <a:buChar char="•"/>
            </a:pPr>
            <a:r>
              <a:rPr lang="en-US" sz="1200" dirty="0" smtClean="0">
                <a:latin typeface="Georgia" charset="0"/>
                <a:ea typeface="Georgia" charset="0"/>
                <a:cs typeface="Georgia" charset="0"/>
              </a:rPr>
              <a:t>Steady growth of around 5% p.a. </a:t>
            </a:r>
            <a:r>
              <a:rPr lang="en-US" sz="1200" dirty="0">
                <a:latin typeface="Georgia" charset="0"/>
                <a:ea typeface="Georgia" charset="0"/>
                <a:cs typeface="Georgia" charset="0"/>
              </a:rPr>
              <a:t>versus population </a:t>
            </a:r>
            <a:r>
              <a:rPr lang="en-US" sz="1200" dirty="0" smtClean="0">
                <a:latin typeface="Georgia" charset="0"/>
                <a:ea typeface="Georgia" charset="0"/>
                <a:cs typeface="Georgia" charset="0"/>
              </a:rPr>
              <a:t>growth of </a:t>
            </a:r>
            <a:r>
              <a:rPr lang="en-US" sz="1200" dirty="0">
                <a:latin typeface="Georgia" charset="0"/>
                <a:ea typeface="Georgia" charset="0"/>
                <a:cs typeface="Georgia" charset="0"/>
              </a:rPr>
              <a:t>1.5% over the last 10 years </a:t>
            </a:r>
            <a:r>
              <a:rPr lang="en-US" sz="1200" dirty="0" smtClean="0">
                <a:latin typeface="Georgia" charset="0"/>
                <a:ea typeface="Georgia" charset="0"/>
                <a:cs typeface="Georgia" charset="0"/>
              </a:rPr>
              <a:t>(1.2% in NZ)</a:t>
            </a:r>
          </a:p>
          <a:p>
            <a:pPr marL="285750" indent="-285750">
              <a:buFont typeface="Arial" charset="0"/>
              <a:buChar char="•"/>
            </a:pPr>
            <a:r>
              <a:rPr lang="en-US" sz="1200" dirty="0">
                <a:latin typeface="Georgia" charset="0"/>
                <a:ea typeface="Georgia" charset="0"/>
                <a:cs typeface="Georgia" charset="0"/>
              </a:rPr>
              <a:t>Steady historic rates of growth in the volume of refrigerated food, frozen foods and chilled </a:t>
            </a:r>
            <a:r>
              <a:rPr lang="en-US" sz="1200" dirty="0" smtClean="0">
                <a:latin typeface="Georgia" charset="0"/>
                <a:ea typeface="Georgia" charset="0"/>
                <a:cs typeface="Georgia" charset="0"/>
              </a:rPr>
              <a:t>beverages; and therefore RDCs and RSCs</a:t>
            </a:r>
          </a:p>
          <a:p>
            <a:pPr marL="285750" indent="-285750">
              <a:buFont typeface="Arial" charset="0"/>
              <a:buChar char="•"/>
            </a:pPr>
            <a:r>
              <a:rPr lang="en-US" sz="1200" dirty="0">
                <a:latin typeface="Georgia" charset="0"/>
                <a:ea typeface="Georgia" charset="0"/>
                <a:cs typeface="Georgia" charset="0"/>
              </a:rPr>
              <a:t>Sales </a:t>
            </a:r>
            <a:r>
              <a:rPr lang="en-US" sz="1200" dirty="0" smtClean="0">
                <a:latin typeface="Georgia" charset="0"/>
                <a:ea typeface="Georgia" charset="0"/>
                <a:cs typeface="Georgia" charset="0"/>
              </a:rPr>
              <a:t>growth of cabinets have </a:t>
            </a:r>
            <a:r>
              <a:rPr lang="en-US" sz="1200" dirty="0">
                <a:latin typeface="Georgia" charset="0"/>
                <a:ea typeface="Georgia" charset="0"/>
                <a:cs typeface="Georgia" charset="0"/>
              </a:rPr>
              <a:t>slowed since the 1990s from around 7% </a:t>
            </a:r>
            <a:r>
              <a:rPr lang="en-US" sz="1200" dirty="0" smtClean="0">
                <a:latin typeface="Georgia" charset="0"/>
                <a:ea typeface="Georgia" charset="0"/>
                <a:cs typeface="Georgia" charset="0"/>
              </a:rPr>
              <a:t>p.a. </a:t>
            </a:r>
            <a:r>
              <a:rPr lang="en-US" sz="1200" dirty="0">
                <a:latin typeface="Georgia" charset="0"/>
                <a:ea typeface="Georgia" charset="0"/>
                <a:cs typeface="Georgia" charset="0"/>
              </a:rPr>
              <a:t>to 4% over the past decade to around 2.5% </a:t>
            </a:r>
            <a:r>
              <a:rPr lang="en-US" sz="1200" dirty="0" smtClean="0">
                <a:latin typeface="Georgia" charset="0"/>
                <a:ea typeface="Georgia" charset="0"/>
                <a:cs typeface="Georgia" charset="0"/>
              </a:rPr>
              <a:t>p.a. (assumed in </a:t>
            </a:r>
            <a:r>
              <a:rPr lang="en-US" sz="1200" dirty="0">
                <a:latin typeface="Georgia" charset="0"/>
                <a:ea typeface="Georgia" charset="0"/>
                <a:cs typeface="Georgia" charset="0"/>
              </a:rPr>
              <a:t>RIS </a:t>
            </a:r>
            <a:r>
              <a:rPr lang="en-US" sz="1200" dirty="0" smtClean="0">
                <a:latin typeface="Georgia" charset="0"/>
                <a:ea typeface="Georgia" charset="0"/>
                <a:cs typeface="Georgia" charset="0"/>
              </a:rPr>
              <a:t>model)</a:t>
            </a:r>
          </a:p>
        </p:txBody>
      </p:sp>
      <p:sp>
        <p:nvSpPr>
          <p:cNvPr id="3" name="Slide Number Placeholder 2"/>
          <p:cNvSpPr>
            <a:spLocks noGrp="1"/>
          </p:cNvSpPr>
          <p:nvPr>
            <p:ph type="sldNum" sz="quarter" idx="12"/>
          </p:nvPr>
        </p:nvSpPr>
        <p:spPr/>
        <p:txBody>
          <a:bodyPr/>
          <a:lstStyle/>
          <a:p>
            <a:pPr>
              <a:defRPr/>
            </a:pPr>
            <a:fld id="{2B58FAB4-4C79-4D87-84C0-9D751F76122B}" type="slidenum">
              <a:rPr lang="en-US" smtClean="0"/>
              <a:pPr>
                <a:defRPr/>
              </a:pPr>
              <a:t>31</a:t>
            </a:fld>
            <a:endParaRPr lang="en-US" dirty="0"/>
          </a:p>
        </p:txBody>
      </p:sp>
    </p:spTree>
    <p:extLst>
      <p:ext uri="{BB962C8B-B14F-4D97-AF65-F5344CB8AC3E}">
        <p14:creationId xmlns:p14="http://schemas.microsoft.com/office/powerpoint/2010/main" val="12671289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Market </a:t>
            </a:r>
            <a:r>
              <a:rPr lang="en-US" dirty="0"/>
              <a:t>sales, stock and applications</a:t>
            </a:r>
          </a:p>
        </p:txBody>
      </p:sp>
      <p:sp>
        <p:nvSpPr>
          <p:cNvPr id="3" name="Content Placeholder 2"/>
          <p:cNvSpPr>
            <a:spLocks noGrp="1"/>
          </p:cNvSpPr>
          <p:nvPr>
            <p:ph idx="1"/>
          </p:nvPr>
        </p:nvSpPr>
        <p:spPr>
          <a:xfrm>
            <a:off x="457200" y="1267049"/>
            <a:ext cx="8229600" cy="4525963"/>
          </a:xfrm>
        </p:spPr>
        <p:txBody>
          <a:bodyPr>
            <a:normAutofit fontScale="77500" lnSpcReduction="20000"/>
          </a:bodyPr>
          <a:lstStyle/>
          <a:p>
            <a:pPr marL="0" indent="0">
              <a:buNone/>
            </a:pPr>
            <a:r>
              <a:rPr lang="en-US" dirty="0">
                <a:latin typeface="Georgia" charset="0"/>
                <a:ea typeface="Georgia" charset="0"/>
                <a:cs typeface="Georgia" charset="0"/>
              </a:rPr>
              <a:t>Three methodologies were used to assess the existing stock of equipment in Australia during the RIS process, being:</a:t>
            </a:r>
          </a:p>
          <a:p>
            <a:pPr marL="514350" indent="-514350">
              <a:buFont typeface="+mj-lt"/>
              <a:buAutoNum type="arabicPeriod"/>
            </a:pPr>
            <a:r>
              <a:rPr lang="en-US" dirty="0" smtClean="0">
                <a:latin typeface="Georgia" charset="0"/>
                <a:ea typeface="Georgia" charset="0"/>
                <a:cs typeface="Georgia" charset="0"/>
              </a:rPr>
              <a:t>Market </a:t>
            </a:r>
            <a:r>
              <a:rPr lang="en-US" dirty="0">
                <a:latin typeface="Georgia" charset="0"/>
                <a:ea typeface="Georgia" charset="0"/>
                <a:cs typeface="Georgia" charset="0"/>
              </a:rPr>
              <a:t>sales data, profile of sales by cabinet type, average lifespans and growth rates to develop a stock model from 2000 to 2030 for each </a:t>
            </a:r>
            <a:r>
              <a:rPr lang="en-US" dirty="0" smtClean="0">
                <a:latin typeface="Georgia" charset="0"/>
                <a:ea typeface="Georgia" charset="0"/>
                <a:cs typeface="Georgia" charset="0"/>
              </a:rPr>
              <a:t>country</a:t>
            </a:r>
            <a:endParaRPr lang="en-US" dirty="0">
              <a:latin typeface="Georgia" charset="0"/>
              <a:ea typeface="Georgia" charset="0"/>
              <a:cs typeface="Georgia" charset="0"/>
            </a:endParaRPr>
          </a:p>
          <a:p>
            <a:pPr marL="514350" indent="-514350">
              <a:buFont typeface="+mj-lt"/>
              <a:buAutoNum type="arabicPeriod"/>
            </a:pPr>
            <a:r>
              <a:rPr lang="en-US" dirty="0" smtClean="0">
                <a:latin typeface="Georgia" charset="0"/>
                <a:ea typeface="Georgia" charset="0"/>
                <a:cs typeface="Georgia" charset="0"/>
              </a:rPr>
              <a:t>An </a:t>
            </a:r>
            <a:r>
              <a:rPr lang="en-US" dirty="0">
                <a:latin typeface="Georgia" charset="0"/>
                <a:ea typeface="Georgia" charset="0"/>
                <a:cs typeface="Georgia" charset="0"/>
              </a:rPr>
              <a:t>estimation of stock based on the number of outlets where the devices are used, multiplied by the number of each category (i.e. integral RDC; remote RDC and RSC</a:t>
            </a:r>
            <a:r>
              <a:rPr lang="en-US" dirty="0" smtClean="0">
                <a:latin typeface="Georgia" charset="0"/>
                <a:ea typeface="Georgia" charset="0"/>
                <a:cs typeface="Georgia" charset="0"/>
              </a:rPr>
              <a:t>)</a:t>
            </a:r>
            <a:endParaRPr lang="en-US" dirty="0">
              <a:latin typeface="Georgia" charset="0"/>
              <a:ea typeface="Georgia" charset="0"/>
              <a:cs typeface="Georgia" charset="0"/>
            </a:endParaRPr>
          </a:p>
          <a:p>
            <a:pPr marL="514350" indent="-514350">
              <a:buFont typeface="+mj-lt"/>
              <a:buAutoNum type="arabicPeriod"/>
            </a:pPr>
            <a:r>
              <a:rPr lang="en-US" dirty="0" smtClean="0">
                <a:latin typeface="Georgia" charset="0"/>
                <a:ea typeface="Georgia" charset="0"/>
                <a:cs typeface="Georgia" charset="0"/>
              </a:rPr>
              <a:t>A </a:t>
            </a:r>
            <a:r>
              <a:rPr lang="en-US" dirty="0">
                <a:latin typeface="Georgia" charset="0"/>
                <a:ea typeface="Georgia" charset="0"/>
                <a:cs typeface="Georgia" charset="0"/>
              </a:rPr>
              <a:t>comparison of Australian and New Zealand stock estimates based on scaling the </a:t>
            </a:r>
            <a:r>
              <a:rPr lang="en-US" dirty="0" err="1">
                <a:latin typeface="Georgia" charset="0"/>
                <a:ea typeface="Georgia" charset="0"/>
                <a:cs typeface="Georgia" charset="0"/>
              </a:rPr>
              <a:t>Ecodesign</a:t>
            </a:r>
            <a:r>
              <a:rPr lang="en-US" dirty="0">
                <a:latin typeface="Georgia" charset="0"/>
                <a:ea typeface="Georgia" charset="0"/>
                <a:cs typeface="Georgia" charset="0"/>
              </a:rPr>
              <a:t> 2013 EU-28 stock estimates on a per capita </a:t>
            </a:r>
            <a:r>
              <a:rPr lang="en-US" dirty="0" smtClean="0">
                <a:latin typeface="Georgia" charset="0"/>
                <a:ea typeface="Georgia" charset="0"/>
                <a:cs typeface="Georgia" charset="0"/>
              </a:rPr>
              <a:t>basis</a:t>
            </a:r>
            <a:endParaRPr lang="en-US" dirty="0">
              <a:latin typeface="Georgia" charset="0"/>
              <a:ea typeface="Georgia" charset="0"/>
              <a:cs typeface="Georgia" charset="0"/>
            </a:endParaRPr>
          </a:p>
          <a:p>
            <a:endParaRPr lang="en-US" dirty="0">
              <a:latin typeface="+mn-lt"/>
            </a:endParaRPr>
          </a:p>
        </p:txBody>
      </p:sp>
      <p:sp>
        <p:nvSpPr>
          <p:cNvPr id="4" name="Slide Number Placeholder 3"/>
          <p:cNvSpPr>
            <a:spLocks noGrp="1"/>
          </p:cNvSpPr>
          <p:nvPr>
            <p:ph type="sldNum" sz="quarter" idx="12"/>
          </p:nvPr>
        </p:nvSpPr>
        <p:spPr/>
        <p:txBody>
          <a:bodyPr/>
          <a:lstStyle/>
          <a:p>
            <a:pPr>
              <a:defRPr/>
            </a:pPr>
            <a:fld id="{2B58FAB4-4C79-4D87-84C0-9D751F76122B}" type="slidenum">
              <a:rPr lang="en-US" smtClean="0"/>
              <a:pPr>
                <a:defRPr/>
              </a:pPr>
              <a:t>32</a:t>
            </a:fld>
            <a:endParaRPr lang="en-US" dirty="0"/>
          </a:p>
        </p:txBody>
      </p:sp>
    </p:spTree>
    <p:extLst>
      <p:ext uri="{BB962C8B-B14F-4D97-AF65-F5344CB8AC3E}">
        <p14:creationId xmlns:p14="http://schemas.microsoft.com/office/powerpoint/2010/main" val="24547868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Grouped </a:t>
            </a:r>
            <a:r>
              <a:rPr lang="en-US" dirty="0"/>
              <a:t>cabinet types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63107563"/>
              </p:ext>
            </p:extLst>
          </p:nvPr>
        </p:nvGraphicFramePr>
        <p:xfrm>
          <a:off x="74340" y="1378009"/>
          <a:ext cx="9002752" cy="3967480"/>
        </p:xfrm>
        <a:graphic>
          <a:graphicData uri="http://schemas.openxmlformats.org/drawingml/2006/table">
            <a:tbl>
              <a:tblPr firstRow="1" bandRow="1">
                <a:tableStyleId>{5C22544A-7EE6-4342-B048-85BDC9FD1C3A}</a:tableStyleId>
              </a:tblPr>
              <a:tblGrid>
                <a:gridCol w="869797"/>
                <a:gridCol w="906965"/>
                <a:gridCol w="899532"/>
                <a:gridCol w="6326458"/>
              </a:tblGrid>
              <a:tr h="370840">
                <a:tc gridSpan="4">
                  <a:txBody>
                    <a:bodyPr/>
                    <a:lstStyle/>
                    <a:p>
                      <a:endParaRPr lang="en-US" sz="1800" dirty="0" smtClean="0">
                        <a:latin typeface="Georgia" charset="0"/>
                        <a:ea typeface="Georgia" charset="0"/>
                        <a:cs typeface="Georgia" charset="0"/>
                      </a:endParaRPr>
                    </a:p>
                    <a:p>
                      <a:r>
                        <a:rPr lang="en-US" sz="2000" dirty="0" smtClean="0">
                          <a:latin typeface="Georgia" charset="0"/>
                          <a:ea typeface="Georgia" charset="0"/>
                          <a:cs typeface="Georgia" charset="0"/>
                        </a:rPr>
                        <a:t>Classifications for group types</a:t>
                      </a:r>
                    </a:p>
                    <a:p>
                      <a:endParaRPr lang="en-US" sz="1800" dirty="0" smtClean="0">
                        <a:latin typeface="Georgia" charset="0"/>
                        <a:ea typeface="Georgia" charset="0"/>
                        <a:cs typeface="Georgia" charset="0"/>
                      </a:endParaRPr>
                    </a:p>
                  </a:txBody>
                  <a:tcPr anchor="ctr"/>
                </a:tc>
                <a:tc hMerge="1">
                  <a:txBody>
                    <a:bodyPr/>
                    <a:lstStyle/>
                    <a:p>
                      <a:endParaRPr lang="en-US" sz="800" dirty="0"/>
                    </a:p>
                  </a:txBody>
                  <a:tcPr anchor="ctr"/>
                </a:tc>
                <a:tc hMerge="1">
                  <a:txBody>
                    <a:bodyPr/>
                    <a:lstStyle/>
                    <a:p>
                      <a:endParaRPr lang="en-US" sz="800" dirty="0"/>
                    </a:p>
                  </a:txBody>
                  <a:tcPr anchor="ctr"/>
                </a:tc>
                <a:tc hMerge="1">
                  <a:txBody>
                    <a:bodyPr/>
                    <a:lstStyle/>
                    <a:p>
                      <a:endParaRPr lang="en-US" sz="800" dirty="0"/>
                    </a:p>
                  </a:txBody>
                  <a:tcPr anchor="ctr"/>
                </a:tc>
              </a:tr>
              <a:tr h="370840">
                <a:tc>
                  <a:txBody>
                    <a:bodyPr/>
                    <a:lstStyle/>
                    <a:p>
                      <a:pPr algn="ctr">
                        <a:spcBef>
                          <a:spcPts val="300"/>
                        </a:spcBef>
                        <a:spcAft>
                          <a:spcPts val="300"/>
                        </a:spcAft>
                      </a:pPr>
                      <a:r>
                        <a:rPr lang="en-AU" sz="1400" dirty="0">
                          <a:effectLst/>
                          <a:latin typeface="Georgia" charset="0"/>
                          <a:ea typeface="Georgia" charset="0"/>
                          <a:cs typeface="Georgia" charset="0"/>
                        </a:rPr>
                        <a:t>I</a:t>
                      </a:r>
                      <a:endParaRPr lang="en-US" sz="1400" dirty="0">
                        <a:effectLst/>
                        <a:latin typeface="Georgia" charset="0"/>
                        <a:ea typeface="Georgia" charset="0"/>
                        <a:cs typeface="Georgia" charset="0"/>
                      </a:endParaRPr>
                    </a:p>
                  </a:txBody>
                  <a:tcPr marL="68580" marR="68580" marT="0" marB="0" anchor="ctr"/>
                </a:tc>
                <a:tc>
                  <a:txBody>
                    <a:bodyPr/>
                    <a:lstStyle/>
                    <a:p>
                      <a:pPr algn="ctr">
                        <a:spcBef>
                          <a:spcPts val="300"/>
                        </a:spcBef>
                        <a:spcAft>
                          <a:spcPts val="300"/>
                        </a:spcAft>
                      </a:pPr>
                      <a:r>
                        <a:rPr lang="en-AU" sz="1400" dirty="0">
                          <a:effectLst/>
                          <a:latin typeface="Georgia" charset="0"/>
                          <a:ea typeface="Georgia" charset="0"/>
                          <a:cs typeface="Georgia" charset="0"/>
                        </a:rPr>
                        <a:t>-</a:t>
                      </a:r>
                      <a:endParaRPr lang="en-US" sz="1400" dirty="0">
                        <a:effectLst/>
                        <a:latin typeface="Georgia" charset="0"/>
                        <a:ea typeface="Georgia" charset="0"/>
                        <a:cs typeface="Georgia" charset="0"/>
                      </a:endParaRPr>
                    </a:p>
                  </a:txBody>
                  <a:tcPr marL="68580" marR="68580" marT="0" marB="0" anchor="ctr"/>
                </a:tc>
                <a:tc>
                  <a:txBody>
                    <a:bodyPr/>
                    <a:lstStyle/>
                    <a:p>
                      <a:pPr algn="ctr">
                        <a:spcBef>
                          <a:spcPts val="300"/>
                        </a:spcBef>
                        <a:spcAft>
                          <a:spcPts val="300"/>
                        </a:spcAft>
                      </a:pPr>
                      <a:r>
                        <a:rPr lang="en-AU" sz="1400" dirty="0">
                          <a:effectLst/>
                          <a:latin typeface="Georgia" charset="0"/>
                          <a:ea typeface="Georgia" charset="0"/>
                          <a:cs typeface="Georgia" charset="0"/>
                        </a:rPr>
                        <a:t>-</a:t>
                      </a:r>
                      <a:endParaRPr lang="en-US" sz="1400" dirty="0">
                        <a:effectLst/>
                        <a:latin typeface="Georgia" charset="0"/>
                        <a:ea typeface="Georgia" charset="0"/>
                        <a:cs typeface="Georgia" charset="0"/>
                      </a:endParaRPr>
                    </a:p>
                  </a:txBody>
                  <a:tcPr marL="68580" marR="68580" marT="0" marB="0" anchor="ctr"/>
                </a:tc>
                <a:tc>
                  <a:txBody>
                    <a:bodyPr/>
                    <a:lstStyle/>
                    <a:p>
                      <a:pPr algn="just">
                        <a:spcBef>
                          <a:spcPts val="300"/>
                        </a:spcBef>
                        <a:spcAft>
                          <a:spcPts val="300"/>
                        </a:spcAft>
                      </a:pPr>
                      <a:r>
                        <a:rPr lang="en-AU" sz="1400" dirty="0">
                          <a:effectLst/>
                          <a:latin typeface="Georgia" charset="0"/>
                          <a:ea typeface="Georgia" charset="0"/>
                          <a:cs typeface="Georgia" charset="0"/>
                        </a:rPr>
                        <a:t>Integral or incorporated condensing unit</a:t>
                      </a:r>
                      <a:endParaRPr lang="en-US" sz="1400" dirty="0">
                        <a:effectLst/>
                        <a:latin typeface="Georgia" charset="0"/>
                        <a:ea typeface="Georgia" charset="0"/>
                        <a:cs typeface="Georgia" charset="0"/>
                      </a:endParaRPr>
                    </a:p>
                  </a:txBody>
                  <a:tcPr marL="68580" marR="68580" marT="0" marB="0" anchor="ctr"/>
                </a:tc>
              </a:tr>
              <a:tr h="370840">
                <a:tc>
                  <a:txBody>
                    <a:bodyPr/>
                    <a:lstStyle/>
                    <a:p>
                      <a:pPr algn="ctr">
                        <a:spcBef>
                          <a:spcPts val="300"/>
                        </a:spcBef>
                        <a:spcAft>
                          <a:spcPts val="300"/>
                        </a:spcAft>
                      </a:pPr>
                      <a:r>
                        <a:rPr lang="en-AU" sz="1400">
                          <a:effectLst/>
                          <a:latin typeface="Georgia" charset="0"/>
                          <a:ea typeface="Georgia" charset="0"/>
                          <a:cs typeface="Georgia" charset="0"/>
                        </a:rPr>
                        <a:t>R</a:t>
                      </a:r>
                      <a:endParaRPr lang="en-US" sz="1400">
                        <a:effectLst/>
                        <a:latin typeface="Georgia" charset="0"/>
                        <a:ea typeface="Georgia" charset="0"/>
                        <a:cs typeface="Georgia" charset="0"/>
                      </a:endParaRPr>
                    </a:p>
                  </a:txBody>
                  <a:tcPr marL="68580" marR="68580" marT="0" marB="0" anchor="ctr"/>
                </a:tc>
                <a:tc>
                  <a:txBody>
                    <a:bodyPr/>
                    <a:lstStyle/>
                    <a:p>
                      <a:pPr algn="ctr">
                        <a:spcBef>
                          <a:spcPts val="300"/>
                        </a:spcBef>
                        <a:spcAft>
                          <a:spcPts val="300"/>
                        </a:spcAft>
                      </a:pPr>
                      <a:r>
                        <a:rPr lang="en-AU" sz="1400" dirty="0">
                          <a:effectLst/>
                          <a:latin typeface="Georgia" charset="0"/>
                          <a:ea typeface="Georgia" charset="0"/>
                          <a:cs typeface="Georgia" charset="0"/>
                        </a:rPr>
                        <a:t>-</a:t>
                      </a:r>
                      <a:endParaRPr lang="en-US" sz="1400" dirty="0">
                        <a:effectLst/>
                        <a:latin typeface="Georgia" charset="0"/>
                        <a:ea typeface="Georgia" charset="0"/>
                        <a:cs typeface="Georgia" charset="0"/>
                      </a:endParaRPr>
                    </a:p>
                  </a:txBody>
                  <a:tcPr marL="68580" marR="68580" marT="0" marB="0" anchor="ctr"/>
                </a:tc>
                <a:tc>
                  <a:txBody>
                    <a:bodyPr/>
                    <a:lstStyle/>
                    <a:p>
                      <a:pPr algn="ctr">
                        <a:spcBef>
                          <a:spcPts val="300"/>
                        </a:spcBef>
                        <a:spcAft>
                          <a:spcPts val="300"/>
                        </a:spcAft>
                      </a:pPr>
                      <a:r>
                        <a:rPr lang="en-AU" sz="1400" dirty="0">
                          <a:effectLst/>
                          <a:latin typeface="Georgia" charset="0"/>
                          <a:ea typeface="Georgia" charset="0"/>
                          <a:cs typeface="Georgia" charset="0"/>
                        </a:rPr>
                        <a:t>-</a:t>
                      </a:r>
                      <a:endParaRPr lang="en-US" sz="1400" dirty="0">
                        <a:effectLst/>
                        <a:latin typeface="Georgia" charset="0"/>
                        <a:ea typeface="Georgia" charset="0"/>
                        <a:cs typeface="Georgia" charset="0"/>
                      </a:endParaRPr>
                    </a:p>
                  </a:txBody>
                  <a:tcPr marL="68580" marR="68580" marT="0" marB="0" anchor="ctr"/>
                </a:tc>
                <a:tc>
                  <a:txBody>
                    <a:bodyPr/>
                    <a:lstStyle/>
                    <a:p>
                      <a:pPr algn="just">
                        <a:spcBef>
                          <a:spcPts val="300"/>
                        </a:spcBef>
                        <a:spcAft>
                          <a:spcPts val="300"/>
                        </a:spcAft>
                      </a:pPr>
                      <a:r>
                        <a:rPr lang="en-AU" sz="1400" dirty="0">
                          <a:effectLst/>
                          <a:latin typeface="Georgia" charset="0"/>
                          <a:ea typeface="Georgia" charset="0"/>
                          <a:cs typeface="Georgia" charset="0"/>
                        </a:rPr>
                        <a:t>Remote condensing unit</a:t>
                      </a:r>
                      <a:endParaRPr lang="en-US" sz="1400" dirty="0">
                        <a:effectLst/>
                        <a:latin typeface="Georgia" charset="0"/>
                        <a:ea typeface="Georgia" charset="0"/>
                        <a:cs typeface="Georgia" charset="0"/>
                      </a:endParaRPr>
                    </a:p>
                  </a:txBody>
                  <a:tcPr marL="68580" marR="68580" marT="0" marB="0" anchor="ctr"/>
                </a:tc>
              </a:tr>
              <a:tr h="370840">
                <a:tc>
                  <a:txBody>
                    <a:bodyPr/>
                    <a:lstStyle/>
                    <a:p>
                      <a:pPr algn="ctr">
                        <a:spcBef>
                          <a:spcPts val="300"/>
                        </a:spcBef>
                        <a:spcAft>
                          <a:spcPts val="300"/>
                        </a:spcAft>
                      </a:pPr>
                      <a:r>
                        <a:rPr lang="en-AU" sz="1400">
                          <a:effectLst/>
                          <a:latin typeface="Georgia" charset="0"/>
                          <a:ea typeface="Georgia" charset="0"/>
                          <a:cs typeface="Georgia" charset="0"/>
                        </a:rPr>
                        <a:t>S</a:t>
                      </a:r>
                      <a:endParaRPr lang="en-US" sz="1400">
                        <a:effectLst/>
                        <a:latin typeface="Georgia" charset="0"/>
                        <a:ea typeface="Georgia" charset="0"/>
                        <a:cs typeface="Georgia" charset="0"/>
                      </a:endParaRPr>
                    </a:p>
                  </a:txBody>
                  <a:tcPr marL="68580" marR="68580" marT="0" marB="0" anchor="ctr"/>
                </a:tc>
                <a:tc>
                  <a:txBody>
                    <a:bodyPr/>
                    <a:lstStyle/>
                    <a:p>
                      <a:pPr algn="ctr">
                        <a:spcBef>
                          <a:spcPts val="300"/>
                        </a:spcBef>
                        <a:spcAft>
                          <a:spcPts val="300"/>
                        </a:spcAft>
                      </a:pPr>
                      <a:r>
                        <a:rPr lang="en-AU" sz="1400">
                          <a:effectLst/>
                          <a:latin typeface="Georgia" charset="0"/>
                          <a:ea typeface="Georgia" charset="0"/>
                          <a:cs typeface="Georgia" charset="0"/>
                        </a:rPr>
                        <a:t>-</a:t>
                      </a:r>
                      <a:endParaRPr lang="en-US" sz="1400">
                        <a:effectLst/>
                        <a:latin typeface="Georgia" charset="0"/>
                        <a:ea typeface="Georgia" charset="0"/>
                        <a:cs typeface="Georgia" charset="0"/>
                      </a:endParaRPr>
                    </a:p>
                  </a:txBody>
                  <a:tcPr marL="68580" marR="68580" marT="0" marB="0" anchor="ctr"/>
                </a:tc>
                <a:tc>
                  <a:txBody>
                    <a:bodyPr/>
                    <a:lstStyle/>
                    <a:p>
                      <a:pPr algn="ctr">
                        <a:spcBef>
                          <a:spcPts val="300"/>
                        </a:spcBef>
                        <a:spcAft>
                          <a:spcPts val="300"/>
                        </a:spcAft>
                      </a:pPr>
                      <a:r>
                        <a:rPr lang="en-AU" sz="1400" dirty="0">
                          <a:effectLst/>
                          <a:latin typeface="Georgia" charset="0"/>
                          <a:ea typeface="Georgia" charset="0"/>
                          <a:cs typeface="Georgia" charset="0"/>
                        </a:rPr>
                        <a:t>-</a:t>
                      </a:r>
                      <a:endParaRPr lang="en-US" sz="1400" dirty="0">
                        <a:effectLst/>
                        <a:latin typeface="Georgia" charset="0"/>
                        <a:ea typeface="Georgia" charset="0"/>
                        <a:cs typeface="Georgia" charset="0"/>
                      </a:endParaRPr>
                    </a:p>
                  </a:txBody>
                  <a:tcPr marL="68580" marR="68580" marT="0" marB="0" anchor="ctr"/>
                </a:tc>
                <a:tc>
                  <a:txBody>
                    <a:bodyPr/>
                    <a:lstStyle/>
                    <a:p>
                      <a:pPr algn="just">
                        <a:spcBef>
                          <a:spcPts val="300"/>
                        </a:spcBef>
                        <a:spcAft>
                          <a:spcPts val="300"/>
                        </a:spcAft>
                      </a:pPr>
                      <a:r>
                        <a:rPr lang="en-AU" sz="1400" dirty="0">
                          <a:effectLst/>
                          <a:latin typeface="Georgia" charset="0"/>
                          <a:ea typeface="Georgia" charset="0"/>
                          <a:cs typeface="Georgia" charset="0"/>
                        </a:rPr>
                        <a:t>Storage cabinet</a:t>
                      </a:r>
                      <a:endParaRPr lang="en-US" sz="1400" dirty="0">
                        <a:effectLst/>
                        <a:latin typeface="Georgia" charset="0"/>
                        <a:ea typeface="Georgia" charset="0"/>
                        <a:cs typeface="Georgia" charset="0"/>
                      </a:endParaRPr>
                    </a:p>
                  </a:txBody>
                  <a:tcPr marL="68580" marR="68580" marT="0" marB="0" anchor="ctr"/>
                </a:tc>
              </a:tr>
              <a:tr h="370840">
                <a:tc>
                  <a:txBody>
                    <a:bodyPr/>
                    <a:lstStyle/>
                    <a:p>
                      <a:pPr algn="ctr">
                        <a:spcBef>
                          <a:spcPts val="300"/>
                        </a:spcBef>
                        <a:spcAft>
                          <a:spcPts val="300"/>
                        </a:spcAft>
                      </a:pPr>
                      <a:r>
                        <a:rPr lang="en-AU" sz="1400">
                          <a:effectLst/>
                          <a:latin typeface="Georgia" charset="0"/>
                          <a:ea typeface="Georgia" charset="0"/>
                          <a:cs typeface="Georgia" charset="0"/>
                        </a:rPr>
                        <a:t>-</a:t>
                      </a:r>
                      <a:endParaRPr lang="en-US" sz="1400">
                        <a:effectLst/>
                        <a:latin typeface="Georgia" charset="0"/>
                        <a:ea typeface="Georgia" charset="0"/>
                        <a:cs typeface="Georgia" charset="0"/>
                      </a:endParaRPr>
                    </a:p>
                  </a:txBody>
                  <a:tcPr marL="68580" marR="68580" marT="0" marB="0" anchor="ctr"/>
                </a:tc>
                <a:tc>
                  <a:txBody>
                    <a:bodyPr/>
                    <a:lstStyle/>
                    <a:p>
                      <a:pPr algn="ctr">
                        <a:spcBef>
                          <a:spcPts val="300"/>
                        </a:spcBef>
                        <a:spcAft>
                          <a:spcPts val="300"/>
                        </a:spcAft>
                      </a:pPr>
                      <a:r>
                        <a:rPr lang="en-AU" sz="1400">
                          <a:effectLst/>
                          <a:latin typeface="Georgia" charset="0"/>
                          <a:ea typeface="Georgia" charset="0"/>
                          <a:cs typeface="Georgia" charset="0"/>
                        </a:rPr>
                        <a:t>R</a:t>
                      </a:r>
                      <a:endParaRPr lang="en-US" sz="1400">
                        <a:effectLst/>
                        <a:latin typeface="Georgia" charset="0"/>
                        <a:ea typeface="Georgia" charset="0"/>
                        <a:cs typeface="Georgia" charset="0"/>
                      </a:endParaRPr>
                    </a:p>
                  </a:txBody>
                  <a:tcPr marL="68580" marR="68580" marT="0" marB="0" anchor="ctr"/>
                </a:tc>
                <a:tc>
                  <a:txBody>
                    <a:bodyPr/>
                    <a:lstStyle/>
                    <a:p>
                      <a:pPr algn="ctr">
                        <a:spcBef>
                          <a:spcPts val="300"/>
                        </a:spcBef>
                        <a:spcAft>
                          <a:spcPts val="300"/>
                        </a:spcAft>
                      </a:pPr>
                      <a:r>
                        <a:rPr lang="en-AU" sz="1400" dirty="0">
                          <a:effectLst/>
                          <a:latin typeface="Georgia" charset="0"/>
                          <a:ea typeface="Georgia" charset="0"/>
                          <a:cs typeface="Georgia" charset="0"/>
                        </a:rPr>
                        <a:t>-</a:t>
                      </a:r>
                      <a:endParaRPr lang="en-US" sz="1400" dirty="0">
                        <a:effectLst/>
                        <a:latin typeface="Georgia" charset="0"/>
                        <a:ea typeface="Georgia" charset="0"/>
                        <a:cs typeface="Georgia" charset="0"/>
                      </a:endParaRPr>
                    </a:p>
                  </a:txBody>
                  <a:tcPr marL="68580" marR="68580" marT="0" marB="0" anchor="ctr"/>
                </a:tc>
                <a:tc>
                  <a:txBody>
                    <a:bodyPr/>
                    <a:lstStyle/>
                    <a:p>
                      <a:pPr algn="just">
                        <a:spcBef>
                          <a:spcPts val="300"/>
                        </a:spcBef>
                        <a:spcAft>
                          <a:spcPts val="300"/>
                        </a:spcAft>
                      </a:pPr>
                      <a:r>
                        <a:rPr lang="en-AU" sz="1400" dirty="0">
                          <a:effectLst/>
                          <a:latin typeface="Georgia" charset="0"/>
                          <a:ea typeface="Georgia" charset="0"/>
                          <a:cs typeface="Georgia" charset="0"/>
                        </a:rPr>
                        <a:t>Refrigerator</a:t>
                      </a:r>
                      <a:endParaRPr lang="en-US" sz="1400" dirty="0">
                        <a:effectLst/>
                        <a:latin typeface="Georgia" charset="0"/>
                        <a:ea typeface="Georgia" charset="0"/>
                        <a:cs typeface="Georgia" charset="0"/>
                      </a:endParaRPr>
                    </a:p>
                  </a:txBody>
                  <a:tcPr marL="68580" marR="68580" marT="0" marB="0" anchor="ctr"/>
                </a:tc>
              </a:tr>
              <a:tr h="370840">
                <a:tc>
                  <a:txBody>
                    <a:bodyPr/>
                    <a:lstStyle/>
                    <a:p>
                      <a:pPr algn="ctr">
                        <a:spcBef>
                          <a:spcPts val="300"/>
                        </a:spcBef>
                        <a:spcAft>
                          <a:spcPts val="300"/>
                        </a:spcAft>
                      </a:pPr>
                      <a:r>
                        <a:rPr lang="en-AU" sz="1400">
                          <a:effectLst/>
                          <a:latin typeface="Georgia" charset="0"/>
                          <a:ea typeface="Georgia" charset="0"/>
                          <a:cs typeface="Georgia" charset="0"/>
                        </a:rPr>
                        <a:t>-</a:t>
                      </a:r>
                      <a:endParaRPr lang="en-US" sz="1400">
                        <a:effectLst/>
                        <a:latin typeface="Georgia" charset="0"/>
                        <a:ea typeface="Georgia" charset="0"/>
                        <a:cs typeface="Georgia" charset="0"/>
                      </a:endParaRPr>
                    </a:p>
                  </a:txBody>
                  <a:tcPr marL="68580" marR="68580" marT="0" marB="0" anchor="ctr"/>
                </a:tc>
                <a:tc>
                  <a:txBody>
                    <a:bodyPr/>
                    <a:lstStyle/>
                    <a:p>
                      <a:pPr algn="ctr">
                        <a:spcBef>
                          <a:spcPts val="300"/>
                        </a:spcBef>
                        <a:spcAft>
                          <a:spcPts val="300"/>
                        </a:spcAft>
                      </a:pPr>
                      <a:r>
                        <a:rPr lang="en-AU" sz="1400">
                          <a:effectLst/>
                          <a:latin typeface="Georgia" charset="0"/>
                          <a:ea typeface="Georgia" charset="0"/>
                          <a:cs typeface="Georgia" charset="0"/>
                        </a:rPr>
                        <a:t>F</a:t>
                      </a:r>
                      <a:endParaRPr lang="en-US" sz="1400">
                        <a:effectLst/>
                        <a:latin typeface="Georgia" charset="0"/>
                        <a:ea typeface="Georgia" charset="0"/>
                        <a:cs typeface="Georgia" charset="0"/>
                      </a:endParaRPr>
                    </a:p>
                  </a:txBody>
                  <a:tcPr marL="68580" marR="68580" marT="0" marB="0" anchor="ctr"/>
                </a:tc>
                <a:tc>
                  <a:txBody>
                    <a:bodyPr/>
                    <a:lstStyle/>
                    <a:p>
                      <a:pPr algn="ctr">
                        <a:spcBef>
                          <a:spcPts val="300"/>
                        </a:spcBef>
                        <a:spcAft>
                          <a:spcPts val="300"/>
                        </a:spcAft>
                      </a:pPr>
                      <a:r>
                        <a:rPr lang="en-AU" sz="1400" dirty="0">
                          <a:effectLst/>
                          <a:latin typeface="Georgia" charset="0"/>
                          <a:ea typeface="Georgia" charset="0"/>
                          <a:cs typeface="Georgia" charset="0"/>
                        </a:rPr>
                        <a:t>-</a:t>
                      </a:r>
                      <a:endParaRPr lang="en-US" sz="1400" dirty="0">
                        <a:effectLst/>
                        <a:latin typeface="Georgia" charset="0"/>
                        <a:ea typeface="Georgia" charset="0"/>
                        <a:cs typeface="Georgia" charset="0"/>
                      </a:endParaRPr>
                    </a:p>
                  </a:txBody>
                  <a:tcPr marL="68580" marR="68580" marT="0" marB="0" anchor="ctr"/>
                </a:tc>
                <a:tc>
                  <a:txBody>
                    <a:bodyPr/>
                    <a:lstStyle/>
                    <a:p>
                      <a:pPr algn="just">
                        <a:spcBef>
                          <a:spcPts val="300"/>
                        </a:spcBef>
                        <a:spcAft>
                          <a:spcPts val="300"/>
                        </a:spcAft>
                      </a:pPr>
                      <a:r>
                        <a:rPr lang="en-AU" sz="1400" dirty="0">
                          <a:effectLst/>
                          <a:latin typeface="Georgia" charset="0"/>
                          <a:ea typeface="Georgia" charset="0"/>
                          <a:cs typeface="Georgia" charset="0"/>
                        </a:rPr>
                        <a:t>Freezer</a:t>
                      </a:r>
                      <a:endParaRPr lang="en-US" sz="1400" dirty="0">
                        <a:effectLst/>
                        <a:latin typeface="Georgia" charset="0"/>
                        <a:ea typeface="Georgia" charset="0"/>
                        <a:cs typeface="Georgia" charset="0"/>
                      </a:endParaRPr>
                    </a:p>
                  </a:txBody>
                  <a:tcPr marL="68580" marR="68580" marT="0" marB="0" anchor="ctr"/>
                </a:tc>
              </a:tr>
              <a:tr h="370840">
                <a:tc>
                  <a:txBody>
                    <a:bodyPr/>
                    <a:lstStyle/>
                    <a:p>
                      <a:pPr algn="ctr">
                        <a:spcBef>
                          <a:spcPts val="300"/>
                        </a:spcBef>
                        <a:spcAft>
                          <a:spcPts val="300"/>
                        </a:spcAft>
                      </a:pPr>
                      <a:r>
                        <a:rPr lang="en-AU" sz="1400">
                          <a:effectLst/>
                          <a:latin typeface="Georgia" charset="0"/>
                          <a:ea typeface="Georgia" charset="0"/>
                          <a:cs typeface="Georgia" charset="0"/>
                        </a:rPr>
                        <a:t>-</a:t>
                      </a:r>
                      <a:endParaRPr lang="en-US" sz="1400">
                        <a:effectLst/>
                        <a:latin typeface="Georgia" charset="0"/>
                        <a:ea typeface="Georgia" charset="0"/>
                        <a:cs typeface="Georgia" charset="0"/>
                      </a:endParaRPr>
                    </a:p>
                  </a:txBody>
                  <a:tcPr marL="68580" marR="68580" marT="0" marB="0" anchor="ctr"/>
                </a:tc>
                <a:tc>
                  <a:txBody>
                    <a:bodyPr/>
                    <a:lstStyle/>
                    <a:p>
                      <a:pPr algn="ctr">
                        <a:spcBef>
                          <a:spcPts val="300"/>
                        </a:spcBef>
                        <a:spcAft>
                          <a:spcPts val="300"/>
                        </a:spcAft>
                      </a:pPr>
                      <a:r>
                        <a:rPr lang="en-AU" sz="1400">
                          <a:effectLst/>
                          <a:latin typeface="Georgia" charset="0"/>
                          <a:ea typeface="Georgia" charset="0"/>
                          <a:cs typeface="Georgia" charset="0"/>
                        </a:rPr>
                        <a:t>-</a:t>
                      </a:r>
                      <a:endParaRPr lang="en-US" sz="1400">
                        <a:effectLst/>
                        <a:latin typeface="Georgia" charset="0"/>
                        <a:ea typeface="Georgia" charset="0"/>
                        <a:cs typeface="Georgia" charset="0"/>
                      </a:endParaRPr>
                    </a:p>
                  </a:txBody>
                  <a:tcPr marL="68580" marR="68580" marT="0" marB="0" anchor="ctr"/>
                </a:tc>
                <a:tc>
                  <a:txBody>
                    <a:bodyPr/>
                    <a:lstStyle/>
                    <a:p>
                      <a:pPr algn="ctr">
                        <a:spcBef>
                          <a:spcPts val="300"/>
                        </a:spcBef>
                        <a:spcAft>
                          <a:spcPts val="300"/>
                        </a:spcAft>
                      </a:pPr>
                      <a:r>
                        <a:rPr lang="en-AU" sz="1400" dirty="0">
                          <a:effectLst/>
                          <a:latin typeface="Georgia" charset="0"/>
                          <a:ea typeface="Georgia" charset="0"/>
                          <a:cs typeface="Georgia" charset="0"/>
                        </a:rPr>
                        <a:t>H</a:t>
                      </a:r>
                      <a:endParaRPr lang="en-US" sz="1400" dirty="0">
                        <a:effectLst/>
                        <a:latin typeface="Georgia" charset="0"/>
                        <a:ea typeface="Georgia" charset="0"/>
                        <a:cs typeface="Georgia" charset="0"/>
                      </a:endParaRPr>
                    </a:p>
                  </a:txBody>
                  <a:tcPr marL="68580" marR="68580" marT="0" marB="0" anchor="ctr"/>
                </a:tc>
                <a:tc>
                  <a:txBody>
                    <a:bodyPr/>
                    <a:lstStyle/>
                    <a:p>
                      <a:pPr algn="just">
                        <a:spcBef>
                          <a:spcPts val="300"/>
                        </a:spcBef>
                        <a:spcAft>
                          <a:spcPts val="300"/>
                        </a:spcAft>
                      </a:pPr>
                      <a:r>
                        <a:rPr lang="en-AU" sz="1400" dirty="0">
                          <a:effectLst/>
                          <a:latin typeface="Georgia" charset="0"/>
                          <a:ea typeface="Georgia" charset="0"/>
                          <a:cs typeface="Georgia" charset="0"/>
                        </a:rPr>
                        <a:t>Horizontal case configuration</a:t>
                      </a:r>
                      <a:endParaRPr lang="en-US" sz="1400" dirty="0">
                        <a:effectLst/>
                        <a:latin typeface="Georgia" charset="0"/>
                        <a:ea typeface="Georgia" charset="0"/>
                        <a:cs typeface="Georgia" charset="0"/>
                      </a:endParaRPr>
                    </a:p>
                  </a:txBody>
                  <a:tcPr marL="68580" marR="68580" marT="0" marB="0" anchor="ctr"/>
                </a:tc>
              </a:tr>
              <a:tr h="370840">
                <a:tc>
                  <a:txBody>
                    <a:bodyPr/>
                    <a:lstStyle/>
                    <a:p>
                      <a:pPr algn="ctr">
                        <a:spcBef>
                          <a:spcPts val="300"/>
                        </a:spcBef>
                        <a:spcAft>
                          <a:spcPts val="300"/>
                        </a:spcAft>
                      </a:pPr>
                      <a:r>
                        <a:rPr lang="en-AU" sz="1400">
                          <a:effectLst/>
                          <a:latin typeface="Georgia" charset="0"/>
                          <a:ea typeface="Georgia" charset="0"/>
                          <a:cs typeface="Georgia" charset="0"/>
                        </a:rPr>
                        <a:t>-</a:t>
                      </a:r>
                      <a:endParaRPr lang="en-US" sz="1400">
                        <a:effectLst/>
                        <a:latin typeface="Georgia" charset="0"/>
                        <a:ea typeface="Georgia" charset="0"/>
                        <a:cs typeface="Georgia" charset="0"/>
                      </a:endParaRPr>
                    </a:p>
                  </a:txBody>
                  <a:tcPr marL="68580" marR="68580" marT="0" marB="0" anchor="ctr"/>
                </a:tc>
                <a:tc>
                  <a:txBody>
                    <a:bodyPr/>
                    <a:lstStyle/>
                    <a:p>
                      <a:pPr algn="ctr">
                        <a:spcBef>
                          <a:spcPts val="300"/>
                        </a:spcBef>
                        <a:spcAft>
                          <a:spcPts val="300"/>
                        </a:spcAft>
                      </a:pPr>
                      <a:r>
                        <a:rPr lang="en-AU" sz="1400">
                          <a:effectLst/>
                          <a:latin typeface="Georgia" charset="0"/>
                          <a:ea typeface="Georgia" charset="0"/>
                          <a:cs typeface="Georgia" charset="0"/>
                        </a:rPr>
                        <a:t>-</a:t>
                      </a:r>
                      <a:endParaRPr lang="en-US" sz="1400">
                        <a:effectLst/>
                        <a:latin typeface="Georgia" charset="0"/>
                        <a:ea typeface="Georgia" charset="0"/>
                        <a:cs typeface="Georgia" charset="0"/>
                      </a:endParaRPr>
                    </a:p>
                  </a:txBody>
                  <a:tcPr marL="68580" marR="68580" marT="0" marB="0" anchor="ctr"/>
                </a:tc>
                <a:tc>
                  <a:txBody>
                    <a:bodyPr/>
                    <a:lstStyle/>
                    <a:p>
                      <a:pPr algn="ctr">
                        <a:spcBef>
                          <a:spcPts val="300"/>
                        </a:spcBef>
                        <a:spcAft>
                          <a:spcPts val="300"/>
                        </a:spcAft>
                      </a:pPr>
                      <a:r>
                        <a:rPr lang="en-AU" sz="1400" dirty="0">
                          <a:effectLst/>
                          <a:latin typeface="Georgia" charset="0"/>
                          <a:ea typeface="Georgia" charset="0"/>
                          <a:cs typeface="Georgia" charset="0"/>
                        </a:rPr>
                        <a:t>V</a:t>
                      </a:r>
                      <a:endParaRPr lang="en-US" sz="1400" dirty="0">
                        <a:effectLst/>
                        <a:latin typeface="Georgia" charset="0"/>
                        <a:ea typeface="Georgia" charset="0"/>
                        <a:cs typeface="Georgia" charset="0"/>
                      </a:endParaRPr>
                    </a:p>
                  </a:txBody>
                  <a:tcPr marL="68580" marR="68580" marT="0" marB="0" anchor="ctr"/>
                </a:tc>
                <a:tc>
                  <a:txBody>
                    <a:bodyPr/>
                    <a:lstStyle/>
                    <a:p>
                      <a:pPr algn="just">
                        <a:spcBef>
                          <a:spcPts val="300"/>
                        </a:spcBef>
                        <a:spcAft>
                          <a:spcPts val="300"/>
                        </a:spcAft>
                      </a:pPr>
                      <a:r>
                        <a:rPr lang="en-AU" sz="1400" dirty="0">
                          <a:effectLst/>
                          <a:latin typeface="Georgia" charset="0"/>
                          <a:ea typeface="Georgia" charset="0"/>
                          <a:cs typeface="Georgia" charset="0"/>
                        </a:rPr>
                        <a:t>Vertical case configuration</a:t>
                      </a:r>
                      <a:endParaRPr lang="en-US" sz="1400" dirty="0">
                        <a:effectLst/>
                        <a:latin typeface="Georgia" charset="0"/>
                        <a:ea typeface="Georgia" charset="0"/>
                        <a:cs typeface="Georgia" charset="0"/>
                      </a:endParaRPr>
                    </a:p>
                  </a:txBody>
                  <a:tcPr marL="68580" marR="68580" marT="0" marB="0" anchor="ctr"/>
                </a:tc>
              </a:tr>
              <a:tr h="370840">
                <a:tc>
                  <a:txBody>
                    <a:bodyPr/>
                    <a:lstStyle/>
                    <a:p>
                      <a:pPr algn="ctr">
                        <a:spcBef>
                          <a:spcPts val="300"/>
                        </a:spcBef>
                        <a:spcAft>
                          <a:spcPts val="300"/>
                        </a:spcAft>
                      </a:pPr>
                      <a:r>
                        <a:rPr lang="en-AU" sz="1400">
                          <a:effectLst/>
                          <a:latin typeface="Georgia" charset="0"/>
                          <a:ea typeface="Georgia" charset="0"/>
                          <a:cs typeface="Georgia" charset="0"/>
                        </a:rPr>
                        <a:t>-</a:t>
                      </a:r>
                      <a:endParaRPr lang="en-US" sz="1400">
                        <a:effectLst/>
                        <a:latin typeface="Georgia" charset="0"/>
                        <a:ea typeface="Georgia" charset="0"/>
                        <a:cs typeface="Georgia" charset="0"/>
                      </a:endParaRPr>
                    </a:p>
                  </a:txBody>
                  <a:tcPr marL="68580" marR="68580" marT="0" marB="0" anchor="ctr"/>
                </a:tc>
                <a:tc>
                  <a:txBody>
                    <a:bodyPr/>
                    <a:lstStyle/>
                    <a:p>
                      <a:pPr algn="ctr">
                        <a:spcBef>
                          <a:spcPts val="300"/>
                        </a:spcBef>
                        <a:spcAft>
                          <a:spcPts val="300"/>
                        </a:spcAft>
                      </a:pPr>
                      <a:r>
                        <a:rPr lang="en-AU" sz="1400">
                          <a:effectLst/>
                          <a:latin typeface="Georgia" charset="0"/>
                          <a:ea typeface="Georgia" charset="0"/>
                          <a:cs typeface="Georgia" charset="0"/>
                        </a:rPr>
                        <a:t>-</a:t>
                      </a:r>
                      <a:endParaRPr lang="en-US" sz="1400">
                        <a:effectLst/>
                        <a:latin typeface="Georgia" charset="0"/>
                        <a:ea typeface="Georgia" charset="0"/>
                        <a:cs typeface="Georgia" charset="0"/>
                      </a:endParaRPr>
                    </a:p>
                  </a:txBody>
                  <a:tcPr marL="68580" marR="68580" marT="0" marB="0" anchor="ctr"/>
                </a:tc>
                <a:tc>
                  <a:txBody>
                    <a:bodyPr/>
                    <a:lstStyle/>
                    <a:p>
                      <a:pPr algn="ctr">
                        <a:spcBef>
                          <a:spcPts val="300"/>
                        </a:spcBef>
                        <a:spcAft>
                          <a:spcPts val="300"/>
                        </a:spcAft>
                      </a:pPr>
                      <a:r>
                        <a:rPr lang="en-AU" sz="1400" dirty="0">
                          <a:effectLst/>
                          <a:latin typeface="Georgia" charset="0"/>
                          <a:ea typeface="Georgia" charset="0"/>
                          <a:cs typeface="Georgia" charset="0"/>
                        </a:rPr>
                        <a:t>#</a:t>
                      </a:r>
                      <a:endParaRPr lang="en-US" sz="1400" dirty="0">
                        <a:effectLst/>
                        <a:latin typeface="Georgia" charset="0"/>
                        <a:ea typeface="Georgia" charset="0"/>
                        <a:cs typeface="Georgia" charset="0"/>
                      </a:endParaRPr>
                    </a:p>
                  </a:txBody>
                  <a:tcPr marL="68580" marR="68580" marT="0" marB="0" anchor="ctr"/>
                </a:tc>
                <a:tc>
                  <a:txBody>
                    <a:bodyPr/>
                    <a:lstStyle/>
                    <a:p>
                      <a:pPr algn="just">
                        <a:spcBef>
                          <a:spcPts val="300"/>
                        </a:spcBef>
                        <a:spcAft>
                          <a:spcPts val="300"/>
                        </a:spcAft>
                      </a:pPr>
                      <a:r>
                        <a:rPr lang="en-AU" sz="1400" dirty="0">
                          <a:effectLst/>
                          <a:latin typeface="Georgia" charset="0"/>
                          <a:ea typeface="Georgia" charset="0"/>
                          <a:cs typeface="Georgia" charset="0"/>
                        </a:rPr>
                        <a:t>Type of cabinet requiring special assessment due to high sales volumes and/or efficiency characteristics</a:t>
                      </a:r>
                      <a:endParaRPr lang="en-US" sz="1400" dirty="0">
                        <a:effectLst/>
                        <a:latin typeface="Georgia" charset="0"/>
                        <a:ea typeface="Georgia" charset="0"/>
                        <a:cs typeface="Georgia" charset="0"/>
                      </a:endParaRPr>
                    </a:p>
                  </a:txBody>
                  <a:tcPr marL="68580" marR="68580" marT="0" marB="0" anchor="ctr"/>
                </a:tc>
              </a:tr>
            </a:tbl>
          </a:graphicData>
        </a:graphic>
      </p:graphicFrame>
      <p:sp>
        <p:nvSpPr>
          <p:cNvPr id="3" name="Slide Number Placeholder 2"/>
          <p:cNvSpPr>
            <a:spLocks noGrp="1"/>
          </p:cNvSpPr>
          <p:nvPr>
            <p:ph type="sldNum" sz="quarter" idx="12"/>
          </p:nvPr>
        </p:nvSpPr>
        <p:spPr/>
        <p:txBody>
          <a:bodyPr/>
          <a:lstStyle/>
          <a:p>
            <a:pPr>
              <a:defRPr/>
            </a:pPr>
            <a:fld id="{2B58FAB4-4C79-4D87-84C0-9D751F76122B}" type="slidenum">
              <a:rPr lang="en-US" smtClean="0"/>
              <a:pPr>
                <a:defRPr/>
              </a:pPr>
              <a:t>33</a:t>
            </a:fld>
            <a:endParaRPr lang="en-US" dirty="0"/>
          </a:p>
        </p:txBody>
      </p:sp>
    </p:spTree>
    <p:extLst>
      <p:ext uri="{BB962C8B-B14F-4D97-AF65-F5344CB8AC3E}">
        <p14:creationId xmlns:p14="http://schemas.microsoft.com/office/powerpoint/2010/main" val="24526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5926467"/>
            <a:ext cx="9144000" cy="7371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Sales profile for </a:t>
            </a:r>
            <a:r>
              <a:rPr lang="en-US" dirty="0" smtClean="0"/>
              <a:t>AU </a:t>
            </a:r>
            <a:r>
              <a:rPr lang="en-US" dirty="0"/>
              <a:t>and </a:t>
            </a:r>
            <a:r>
              <a:rPr lang="en-US" dirty="0" smtClean="0"/>
              <a:t>NZ in 2013</a:t>
            </a:r>
            <a:endParaRPr lang="en-US" dirty="0"/>
          </a:p>
        </p:txBody>
      </p:sp>
      <p:graphicFrame>
        <p:nvGraphicFramePr>
          <p:cNvPr id="4" name="Chart 3" descr="Cabinet types can be broadly split into similar sub-sets, and then given the same performance level to pass, irrespective of whether they are open, closed, high or low temperature. This is a similar approach to that proposed in Europe. Beverage chillers make up nealy half the sales. " title="split of cabinet types into groups. "/>
          <p:cNvGraphicFramePr/>
          <p:nvPr>
            <p:extLst/>
          </p:nvPr>
        </p:nvGraphicFramePr>
        <p:xfrm>
          <a:off x="1524000" y="1220586"/>
          <a:ext cx="6096000" cy="447535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142075" y="4233210"/>
            <a:ext cx="2544725" cy="461665"/>
          </a:xfrm>
          <a:prstGeom prst="rect">
            <a:avLst/>
          </a:prstGeom>
          <a:noFill/>
        </p:spPr>
        <p:txBody>
          <a:bodyPr wrap="square" rtlCol="0">
            <a:spAutoFit/>
          </a:bodyPr>
          <a:lstStyle/>
          <a:p>
            <a:r>
              <a:rPr lang="en-US" sz="1200" dirty="0" smtClean="0">
                <a:latin typeface="Georgia" charset="0"/>
                <a:ea typeface="Georgia" charset="0"/>
                <a:cs typeface="Georgia" charset="0"/>
              </a:rPr>
              <a:t>IRV-4 Integral </a:t>
            </a:r>
            <a:r>
              <a:rPr lang="en-US" sz="1200" dirty="0">
                <a:latin typeface="Georgia" charset="0"/>
                <a:ea typeface="Georgia" charset="0"/>
                <a:cs typeface="Georgia" charset="0"/>
              </a:rPr>
              <a:t>Refrigeration Vertical Cabinet with Glass </a:t>
            </a:r>
            <a:r>
              <a:rPr lang="en-US" sz="1200" dirty="0" smtClean="0">
                <a:latin typeface="Georgia" charset="0"/>
                <a:ea typeface="Georgia" charset="0"/>
                <a:cs typeface="Georgia" charset="0"/>
              </a:rPr>
              <a:t>Doors</a:t>
            </a:r>
            <a:endParaRPr lang="en-US" sz="1200" dirty="0">
              <a:latin typeface="Georgia" charset="0"/>
              <a:ea typeface="Georgia" charset="0"/>
              <a:cs typeface="Georgia" charset="0"/>
            </a:endParaRPr>
          </a:p>
        </p:txBody>
      </p:sp>
      <p:sp>
        <p:nvSpPr>
          <p:cNvPr id="5" name="TextBox 4"/>
          <p:cNvSpPr txBox="1"/>
          <p:nvPr/>
        </p:nvSpPr>
        <p:spPr>
          <a:xfrm>
            <a:off x="149938" y="3760167"/>
            <a:ext cx="2186763" cy="646331"/>
          </a:xfrm>
          <a:prstGeom prst="rect">
            <a:avLst/>
          </a:prstGeom>
          <a:noFill/>
        </p:spPr>
        <p:txBody>
          <a:bodyPr wrap="square" rtlCol="0">
            <a:spAutoFit/>
          </a:bodyPr>
          <a:lstStyle/>
          <a:p>
            <a:r>
              <a:rPr lang="en-US" sz="1200" dirty="0" smtClean="0">
                <a:latin typeface="Georgia" charset="0"/>
                <a:ea typeface="Georgia" charset="0"/>
                <a:cs typeface="Georgia" charset="0"/>
              </a:rPr>
              <a:t>RRV-2 = Remote </a:t>
            </a:r>
            <a:r>
              <a:rPr lang="en-US" sz="1200" dirty="0">
                <a:latin typeface="Georgia" charset="0"/>
                <a:ea typeface="Georgia" charset="0"/>
                <a:cs typeface="Georgia" charset="0"/>
              </a:rPr>
              <a:t>Refrigerated Vertical </a:t>
            </a:r>
            <a:r>
              <a:rPr lang="en-US" sz="1200" dirty="0" smtClean="0">
                <a:latin typeface="Georgia" charset="0"/>
                <a:ea typeface="Georgia" charset="0"/>
                <a:cs typeface="Georgia" charset="0"/>
              </a:rPr>
              <a:t>Cabinet (Open</a:t>
            </a:r>
            <a:r>
              <a:rPr lang="en-US" sz="1200" dirty="0">
                <a:latin typeface="Georgia" charset="0"/>
                <a:ea typeface="Georgia" charset="0"/>
                <a:cs typeface="Georgia" charset="0"/>
              </a:rPr>
              <a:t>, medium  </a:t>
            </a:r>
            <a:r>
              <a:rPr lang="en-US" sz="1200" dirty="0" smtClean="0">
                <a:latin typeface="Georgia" charset="0"/>
                <a:ea typeface="Georgia" charset="0"/>
                <a:cs typeface="Georgia" charset="0"/>
              </a:rPr>
              <a:t>temp)</a:t>
            </a:r>
            <a:endParaRPr lang="en-US" sz="1200" dirty="0">
              <a:latin typeface="Georgia" charset="0"/>
              <a:ea typeface="Georgia" charset="0"/>
              <a:cs typeface="Georgia" charset="0"/>
            </a:endParaRPr>
          </a:p>
        </p:txBody>
      </p:sp>
      <p:sp>
        <p:nvSpPr>
          <p:cNvPr id="6" name="TextBox 5"/>
          <p:cNvSpPr txBox="1"/>
          <p:nvPr/>
        </p:nvSpPr>
        <p:spPr>
          <a:xfrm>
            <a:off x="4455762" y="6025574"/>
            <a:ext cx="2330304" cy="461665"/>
          </a:xfrm>
          <a:prstGeom prst="rect">
            <a:avLst/>
          </a:prstGeom>
          <a:noFill/>
        </p:spPr>
        <p:txBody>
          <a:bodyPr wrap="square" rtlCol="0">
            <a:spAutoFit/>
          </a:bodyPr>
          <a:lstStyle/>
          <a:p>
            <a:r>
              <a:rPr lang="en-US" sz="1200" dirty="0" smtClean="0">
                <a:latin typeface="Georgia" charset="0"/>
                <a:ea typeface="Georgia" charset="0"/>
                <a:cs typeface="Georgia" charset="0"/>
              </a:rPr>
              <a:t>IFH-5 = Integral </a:t>
            </a:r>
            <a:r>
              <a:rPr lang="en-US" sz="1200" dirty="0">
                <a:latin typeface="Georgia" charset="0"/>
                <a:ea typeface="Georgia" charset="0"/>
                <a:cs typeface="Georgia" charset="0"/>
              </a:rPr>
              <a:t>Freezer Horizontal with Lid</a:t>
            </a:r>
          </a:p>
        </p:txBody>
      </p:sp>
      <p:sp>
        <p:nvSpPr>
          <p:cNvPr id="7" name="TextBox 6"/>
          <p:cNvSpPr txBox="1"/>
          <p:nvPr/>
        </p:nvSpPr>
        <p:spPr>
          <a:xfrm>
            <a:off x="-7749" y="2275612"/>
            <a:ext cx="2352199" cy="276999"/>
          </a:xfrm>
          <a:prstGeom prst="rect">
            <a:avLst/>
          </a:prstGeom>
          <a:noFill/>
        </p:spPr>
        <p:txBody>
          <a:bodyPr wrap="square" rtlCol="0">
            <a:spAutoFit/>
          </a:bodyPr>
          <a:lstStyle/>
          <a:p>
            <a:r>
              <a:rPr lang="en-US" sz="1200" dirty="0" smtClean="0">
                <a:latin typeface="Georgia" charset="0"/>
                <a:ea typeface="Georgia" charset="0"/>
                <a:cs typeface="Georgia" charset="0"/>
              </a:rPr>
              <a:t>RFV = Remote </a:t>
            </a:r>
            <a:r>
              <a:rPr lang="en-US" sz="1200" dirty="0">
                <a:latin typeface="Georgia" charset="0"/>
                <a:ea typeface="Georgia" charset="0"/>
                <a:cs typeface="Georgia" charset="0"/>
              </a:rPr>
              <a:t>Freezer Vertical</a:t>
            </a:r>
          </a:p>
        </p:txBody>
      </p:sp>
      <p:cxnSp>
        <p:nvCxnSpPr>
          <p:cNvPr id="9" name="Straight Arrow Connector 8"/>
          <p:cNvCxnSpPr>
            <a:stCxn id="7" idx="2"/>
          </p:cNvCxnSpPr>
          <p:nvPr/>
        </p:nvCxnSpPr>
        <p:spPr>
          <a:xfrm>
            <a:off x="1168351" y="2552611"/>
            <a:ext cx="1168350" cy="1897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flipV="1">
            <a:off x="3663936" y="5441502"/>
            <a:ext cx="728308" cy="6387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0" y="6397352"/>
            <a:ext cx="3185613" cy="400110"/>
          </a:xfrm>
          <a:prstGeom prst="rect">
            <a:avLst/>
          </a:prstGeom>
          <a:noFill/>
        </p:spPr>
        <p:txBody>
          <a:bodyPr wrap="square" rtlCol="0">
            <a:spAutoFit/>
          </a:bodyPr>
          <a:lstStyle/>
          <a:p>
            <a:r>
              <a:rPr lang="en-US" sz="1000" dirty="0"/>
              <a:t>Source: </a:t>
            </a:r>
            <a:r>
              <a:rPr lang="en-US" sz="1000" smtClean="0"/>
              <a:t>NZ Industry data </a:t>
            </a:r>
            <a:r>
              <a:rPr lang="en-US" sz="1000" dirty="0" smtClean="0"/>
              <a:t>from NZ Energy </a:t>
            </a:r>
            <a:r>
              <a:rPr lang="en-US" sz="1000" dirty="0"/>
              <a:t>Efficiency (Energy Using Products) Regulations </a:t>
            </a:r>
            <a:r>
              <a:rPr lang="en-US" sz="1000" dirty="0" smtClean="0"/>
              <a:t>2002 </a:t>
            </a:r>
            <a:endParaRPr lang="en-US" sz="1000" dirty="0"/>
          </a:p>
        </p:txBody>
      </p:sp>
      <p:pic>
        <p:nvPicPr>
          <p:cNvPr id="16" name="Picture 1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354357" y="5468812"/>
            <a:ext cx="1175883" cy="1175883"/>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643384" y="2728567"/>
            <a:ext cx="1510015" cy="1508653"/>
          </a:xfrm>
          <a:prstGeom prst="rect">
            <a:avLst/>
          </a:prstGeom>
        </p:spPr>
      </p:pic>
      <p:pic>
        <p:nvPicPr>
          <p:cNvPr id="24" name="Picture 4"/>
          <p:cNvPicPr>
            <a:picLocks noChangeAspect="1" noChangeArrowheads="1"/>
          </p:cNvPicPr>
          <p:nvPr/>
        </p:nvPicPr>
        <p:blipFill>
          <a:blip r:embed="rId6" cstate="print"/>
          <a:srcRect/>
          <a:stretch>
            <a:fillRect/>
          </a:stretch>
        </p:blipFill>
        <p:spPr bwMode="auto">
          <a:xfrm>
            <a:off x="220132" y="4544987"/>
            <a:ext cx="1853936" cy="1571211"/>
          </a:xfrm>
          <a:prstGeom prst="rect">
            <a:avLst/>
          </a:prstGeom>
          <a:noFill/>
          <a:ln w="9525">
            <a:noFill/>
            <a:miter lim="800000"/>
            <a:headEnd/>
            <a:tailEnd/>
          </a:ln>
        </p:spPr>
      </p:pic>
      <p:pic>
        <p:nvPicPr>
          <p:cNvPr id="32" name="Picture 31"/>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505499" y="1058942"/>
            <a:ext cx="908033" cy="1346161"/>
          </a:xfrm>
          <a:prstGeom prst="rect">
            <a:avLst/>
          </a:prstGeom>
          <a:noFill/>
        </p:spPr>
      </p:pic>
      <p:cxnSp>
        <p:nvCxnSpPr>
          <p:cNvPr id="34" name="Straight Arrow Connector 33"/>
          <p:cNvCxnSpPr/>
          <p:nvPr/>
        </p:nvCxnSpPr>
        <p:spPr>
          <a:xfrm flipH="1">
            <a:off x="3663937" y="2220270"/>
            <a:ext cx="2743922" cy="807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flipV="1">
            <a:off x="4392244" y="2078579"/>
            <a:ext cx="227292" cy="1970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V="1">
            <a:off x="2255727" y="3882206"/>
            <a:ext cx="504594" cy="1217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44" name="Picture 43"/>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0" y="975118"/>
            <a:ext cx="1941945" cy="1270431"/>
          </a:xfrm>
          <a:prstGeom prst="rect">
            <a:avLst/>
          </a:prstGeom>
        </p:spPr>
      </p:pic>
      <p:pic>
        <p:nvPicPr>
          <p:cNvPr id="8" name="Picture 7"/>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975649" y="3256525"/>
            <a:ext cx="501779" cy="861423"/>
          </a:xfrm>
          <a:prstGeom prst="rect">
            <a:avLst/>
          </a:prstGeom>
        </p:spPr>
      </p:pic>
      <p:sp>
        <p:nvSpPr>
          <p:cNvPr id="11" name="Slide Number Placeholder 10"/>
          <p:cNvSpPr>
            <a:spLocks noGrp="1"/>
          </p:cNvSpPr>
          <p:nvPr>
            <p:ph type="sldNum" sz="quarter" idx="12"/>
          </p:nvPr>
        </p:nvSpPr>
        <p:spPr/>
        <p:txBody>
          <a:bodyPr/>
          <a:lstStyle/>
          <a:p>
            <a:pPr>
              <a:defRPr/>
            </a:pPr>
            <a:fld id="{2B58FAB4-4C79-4D87-84C0-9D751F76122B}" type="slidenum">
              <a:rPr lang="en-US" smtClean="0"/>
              <a:pPr>
                <a:defRPr/>
              </a:pPr>
              <a:t>34</a:t>
            </a:fld>
            <a:endParaRPr lang="en-US" dirty="0"/>
          </a:p>
        </p:txBody>
      </p:sp>
    </p:spTree>
    <p:extLst>
      <p:ext uri="{BB962C8B-B14F-4D97-AF65-F5344CB8AC3E}">
        <p14:creationId xmlns:p14="http://schemas.microsoft.com/office/powerpoint/2010/main" val="31328025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Sales Estimates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49611384"/>
              </p:ext>
            </p:extLst>
          </p:nvPr>
        </p:nvGraphicFramePr>
        <p:xfrm>
          <a:off x="99234" y="1429283"/>
          <a:ext cx="8895912" cy="741680"/>
        </p:xfrm>
        <a:graphic>
          <a:graphicData uri="http://schemas.openxmlformats.org/drawingml/2006/table">
            <a:tbl>
              <a:tblPr firstRow="1" bandRow="1">
                <a:tableStyleId>{5C22544A-7EE6-4342-B048-85BDC9FD1C3A}</a:tableStyleId>
              </a:tblPr>
              <a:tblGrid>
                <a:gridCol w="1482652"/>
                <a:gridCol w="1482652"/>
                <a:gridCol w="1482652"/>
                <a:gridCol w="1482652"/>
                <a:gridCol w="1482652"/>
                <a:gridCol w="1482652"/>
              </a:tblGrid>
              <a:tr h="370840">
                <a:tc>
                  <a:txBody>
                    <a:bodyPr/>
                    <a:lstStyle/>
                    <a:p>
                      <a:pPr algn="ctr">
                        <a:spcBef>
                          <a:spcPts val="300"/>
                        </a:spcBef>
                        <a:spcAft>
                          <a:spcPts val="300"/>
                        </a:spcAft>
                      </a:pPr>
                      <a:r>
                        <a:rPr lang="en-AU" sz="1100" dirty="0">
                          <a:effectLst/>
                          <a:latin typeface="Georgia" charset="0"/>
                          <a:ea typeface="Georgia" charset="0"/>
                          <a:cs typeface="Georgia" charset="0"/>
                        </a:rPr>
                        <a:t>2006</a:t>
                      </a:r>
                      <a:endParaRPr lang="en-US" sz="1100" dirty="0">
                        <a:effectLst/>
                        <a:latin typeface="Georgia" charset="0"/>
                        <a:ea typeface="Georgia" charset="0"/>
                        <a:cs typeface="Georgia" charset="0"/>
                      </a:endParaRPr>
                    </a:p>
                  </a:txBody>
                  <a:tcPr marL="68580" marR="68580" marT="0" marB="0" anchor="ctr"/>
                </a:tc>
                <a:tc>
                  <a:txBody>
                    <a:bodyPr/>
                    <a:lstStyle/>
                    <a:p>
                      <a:pPr algn="ctr">
                        <a:spcBef>
                          <a:spcPts val="300"/>
                        </a:spcBef>
                        <a:spcAft>
                          <a:spcPts val="300"/>
                        </a:spcAft>
                      </a:pPr>
                      <a:r>
                        <a:rPr lang="en-AU" sz="1100" dirty="0">
                          <a:effectLst/>
                          <a:latin typeface="Georgia" charset="0"/>
                          <a:ea typeface="Georgia" charset="0"/>
                          <a:cs typeface="Georgia" charset="0"/>
                        </a:rPr>
                        <a:t>2007</a:t>
                      </a:r>
                      <a:endParaRPr lang="en-US" sz="1100" dirty="0">
                        <a:effectLst/>
                        <a:latin typeface="Georgia" charset="0"/>
                        <a:ea typeface="Georgia" charset="0"/>
                        <a:cs typeface="Georgia" charset="0"/>
                      </a:endParaRPr>
                    </a:p>
                  </a:txBody>
                  <a:tcPr marL="68580" marR="68580" marT="0" marB="0" anchor="ctr"/>
                </a:tc>
                <a:tc>
                  <a:txBody>
                    <a:bodyPr/>
                    <a:lstStyle/>
                    <a:p>
                      <a:pPr algn="ctr">
                        <a:spcBef>
                          <a:spcPts val="300"/>
                        </a:spcBef>
                        <a:spcAft>
                          <a:spcPts val="300"/>
                        </a:spcAft>
                      </a:pPr>
                      <a:r>
                        <a:rPr lang="en-AU" sz="1100" dirty="0">
                          <a:effectLst/>
                          <a:latin typeface="Georgia" charset="0"/>
                          <a:ea typeface="Georgia" charset="0"/>
                          <a:cs typeface="Georgia" charset="0"/>
                        </a:rPr>
                        <a:t>2008</a:t>
                      </a:r>
                      <a:endParaRPr lang="en-US" sz="1100" dirty="0">
                        <a:effectLst/>
                        <a:latin typeface="Georgia" charset="0"/>
                        <a:ea typeface="Georgia" charset="0"/>
                        <a:cs typeface="Georgia" charset="0"/>
                      </a:endParaRPr>
                    </a:p>
                  </a:txBody>
                  <a:tcPr marL="68580" marR="68580" marT="0" marB="0" anchor="ctr"/>
                </a:tc>
                <a:tc>
                  <a:txBody>
                    <a:bodyPr/>
                    <a:lstStyle/>
                    <a:p>
                      <a:pPr algn="ctr">
                        <a:spcBef>
                          <a:spcPts val="300"/>
                        </a:spcBef>
                        <a:spcAft>
                          <a:spcPts val="300"/>
                        </a:spcAft>
                      </a:pPr>
                      <a:r>
                        <a:rPr lang="en-AU" sz="1100" dirty="0">
                          <a:effectLst/>
                          <a:latin typeface="Georgia" charset="0"/>
                          <a:ea typeface="Georgia" charset="0"/>
                          <a:cs typeface="Georgia" charset="0"/>
                        </a:rPr>
                        <a:t>2009</a:t>
                      </a:r>
                      <a:endParaRPr lang="en-US" sz="1100" dirty="0">
                        <a:effectLst/>
                        <a:latin typeface="Georgia" charset="0"/>
                        <a:ea typeface="Georgia" charset="0"/>
                        <a:cs typeface="Georgia" charset="0"/>
                      </a:endParaRPr>
                    </a:p>
                  </a:txBody>
                  <a:tcPr marL="68580" marR="68580" marT="0" marB="0" anchor="ctr"/>
                </a:tc>
                <a:tc>
                  <a:txBody>
                    <a:bodyPr/>
                    <a:lstStyle/>
                    <a:p>
                      <a:pPr algn="ctr">
                        <a:spcBef>
                          <a:spcPts val="300"/>
                        </a:spcBef>
                        <a:spcAft>
                          <a:spcPts val="300"/>
                        </a:spcAft>
                      </a:pPr>
                      <a:r>
                        <a:rPr lang="en-AU" sz="1100">
                          <a:effectLst/>
                          <a:latin typeface="Georgia" charset="0"/>
                          <a:ea typeface="Georgia" charset="0"/>
                          <a:cs typeface="Georgia" charset="0"/>
                        </a:rPr>
                        <a:t>2010</a:t>
                      </a:r>
                      <a:endParaRPr lang="en-US" sz="1100">
                        <a:effectLst/>
                        <a:latin typeface="Georgia" charset="0"/>
                        <a:ea typeface="Georgia" charset="0"/>
                        <a:cs typeface="Georgia" charset="0"/>
                      </a:endParaRPr>
                    </a:p>
                  </a:txBody>
                  <a:tcPr marL="68580" marR="68580" marT="0" marB="0" anchor="ctr"/>
                </a:tc>
                <a:tc>
                  <a:txBody>
                    <a:bodyPr/>
                    <a:lstStyle/>
                    <a:p>
                      <a:pPr algn="ctr">
                        <a:spcBef>
                          <a:spcPts val="300"/>
                        </a:spcBef>
                        <a:spcAft>
                          <a:spcPts val="300"/>
                        </a:spcAft>
                      </a:pPr>
                      <a:r>
                        <a:rPr lang="en-AU" sz="1100">
                          <a:effectLst/>
                          <a:latin typeface="Georgia" charset="0"/>
                          <a:ea typeface="Georgia" charset="0"/>
                          <a:cs typeface="Georgia" charset="0"/>
                        </a:rPr>
                        <a:t>2011</a:t>
                      </a:r>
                      <a:endParaRPr lang="en-US" sz="1100">
                        <a:effectLst/>
                        <a:latin typeface="Georgia" charset="0"/>
                        <a:ea typeface="Georgia" charset="0"/>
                        <a:cs typeface="Georgia" charset="0"/>
                      </a:endParaRPr>
                    </a:p>
                  </a:txBody>
                  <a:tcPr marL="68580" marR="68580" marT="0" marB="0" anchor="ctr"/>
                </a:tc>
              </a:tr>
              <a:tr h="370840">
                <a:tc>
                  <a:txBody>
                    <a:bodyPr/>
                    <a:lstStyle/>
                    <a:p>
                      <a:pPr algn="ctr">
                        <a:spcBef>
                          <a:spcPts val="300"/>
                        </a:spcBef>
                        <a:spcAft>
                          <a:spcPts val="300"/>
                        </a:spcAft>
                      </a:pPr>
                      <a:r>
                        <a:rPr lang="en-AU" sz="1100">
                          <a:effectLst/>
                          <a:latin typeface="Georgia" charset="0"/>
                          <a:ea typeface="Georgia" charset="0"/>
                          <a:cs typeface="Georgia" charset="0"/>
                        </a:rPr>
                        <a:t>65,354</a:t>
                      </a:r>
                      <a:endParaRPr lang="en-US" sz="1100">
                        <a:effectLst/>
                        <a:latin typeface="Georgia" charset="0"/>
                        <a:ea typeface="Georgia" charset="0"/>
                        <a:cs typeface="Georgia" charset="0"/>
                      </a:endParaRPr>
                    </a:p>
                  </a:txBody>
                  <a:tcPr marL="68580" marR="68580" marT="0" marB="0" anchor="ctr"/>
                </a:tc>
                <a:tc>
                  <a:txBody>
                    <a:bodyPr/>
                    <a:lstStyle/>
                    <a:p>
                      <a:pPr algn="ctr">
                        <a:spcBef>
                          <a:spcPts val="300"/>
                        </a:spcBef>
                        <a:spcAft>
                          <a:spcPts val="300"/>
                        </a:spcAft>
                      </a:pPr>
                      <a:r>
                        <a:rPr lang="en-AU" sz="1100">
                          <a:effectLst/>
                          <a:latin typeface="Georgia" charset="0"/>
                          <a:ea typeface="Georgia" charset="0"/>
                          <a:cs typeface="Georgia" charset="0"/>
                        </a:rPr>
                        <a:t>66,772</a:t>
                      </a:r>
                      <a:endParaRPr lang="en-US" sz="1100">
                        <a:effectLst/>
                        <a:latin typeface="Georgia" charset="0"/>
                        <a:ea typeface="Georgia" charset="0"/>
                        <a:cs typeface="Georgia" charset="0"/>
                      </a:endParaRPr>
                    </a:p>
                  </a:txBody>
                  <a:tcPr marL="68580" marR="68580" marT="0" marB="0" anchor="ctr"/>
                </a:tc>
                <a:tc>
                  <a:txBody>
                    <a:bodyPr/>
                    <a:lstStyle/>
                    <a:p>
                      <a:pPr algn="ctr">
                        <a:spcBef>
                          <a:spcPts val="300"/>
                        </a:spcBef>
                        <a:spcAft>
                          <a:spcPts val="300"/>
                        </a:spcAft>
                      </a:pPr>
                      <a:r>
                        <a:rPr lang="en-AU" sz="1100">
                          <a:effectLst/>
                          <a:latin typeface="Georgia" charset="0"/>
                          <a:ea typeface="Georgia" charset="0"/>
                          <a:cs typeface="Georgia" charset="0"/>
                        </a:rPr>
                        <a:t>62,534</a:t>
                      </a:r>
                      <a:endParaRPr lang="en-US" sz="1100">
                        <a:effectLst/>
                        <a:latin typeface="Georgia" charset="0"/>
                        <a:ea typeface="Georgia" charset="0"/>
                        <a:cs typeface="Georgia" charset="0"/>
                      </a:endParaRPr>
                    </a:p>
                  </a:txBody>
                  <a:tcPr marL="68580" marR="68580" marT="0" marB="0" anchor="ctr"/>
                </a:tc>
                <a:tc>
                  <a:txBody>
                    <a:bodyPr/>
                    <a:lstStyle/>
                    <a:p>
                      <a:pPr algn="ctr">
                        <a:spcBef>
                          <a:spcPts val="300"/>
                        </a:spcBef>
                        <a:spcAft>
                          <a:spcPts val="300"/>
                        </a:spcAft>
                      </a:pPr>
                      <a:r>
                        <a:rPr lang="en-AU" sz="1100" dirty="0">
                          <a:effectLst/>
                          <a:latin typeface="Georgia" charset="0"/>
                          <a:ea typeface="Georgia" charset="0"/>
                          <a:cs typeface="Georgia" charset="0"/>
                        </a:rPr>
                        <a:t>57,991</a:t>
                      </a:r>
                      <a:endParaRPr lang="en-US" sz="1100" dirty="0">
                        <a:effectLst/>
                        <a:latin typeface="Georgia" charset="0"/>
                        <a:ea typeface="Georgia" charset="0"/>
                        <a:cs typeface="Georgia" charset="0"/>
                      </a:endParaRPr>
                    </a:p>
                  </a:txBody>
                  <a:tcPr marL="68580" marR="68580" marT="0" marB="0" anchor="ctr"/>
                </a:tc>
                <a:tc>
                  <a:txBody>
                    <a:bodyPr/>
                    <a:lstStyle/>
                    <a:p>
                      <a:pPr algn="ctr">
                        <a:spcBef>
                          <a:spcPts val="300"/>
                        </a:spcBef>
                        <a:spcAft>
                          <a:spcPts val="300"/>
                        </a:spcAft>
                      </a:pPr>
                      <a:r>
                        <a:rPr lang="en-AU" sz="1100" dirty="0">
                          <a:effectLst/>
                          <a:latin typeface="Georgia" charset="0"/>
                          <a:ea typeface="Georgia" charset="0"/>
                          <a:cs typeface="Georgia" charset="0"/>
                        </a:rPr>
                        <a:t>85,019</a:t>
                      </a:r>
                      <a:endParaRPr lang="en-US" sz="1100" dirty="0">
                        <a:effectLst/>
                        <a:latin typeface="Georgia" charset="0"/>
                        <a:ea typeface="Georgia" charset="0"/>
                        <a:cs typeface="Georgia" charset="0"/>
                      </a:endParaRPr>
                    </a:p>
                  </a:txBody>
                  <a:tcPr marL="68580" marR="68580" marT="0" marB="0" anchor="ctr"/>
                </a:tc>
                <a:tc>
                  <a:txBody>
                    <a:bodyPr/>
                    <a:lstStyle/>
                    <a:p>
                      <a:pPr algn="ctr">
                        <a:spcBef>
                          <a:spcPts val="300"/>
                        </a:spcBef>
                        <a:spcAft>
                          <a:spcPts val="300"/>
                        </a:spcAft>
                      </a:pPr>
                      <a:r>
                        <a:rPr lang="en-AU" sz="1100" dirty="0">
                          <a:effectLst/>
                          <a:latin typeface="Georgia" charset="0"/>
                          <a:ea typeface="Georgia" charset="0"/>
                          <a:cs typeface="Georgia" charset="0"/>
                        </a:rPr>
                        <a:t>91,941</a:t>
                      </a:r>
                      <a:endParaRPr lang="en-US" sz="1100" dirty="0">
                        <a:effectLst/>
                        <a:latin typeface="Georgia" charset="0"/>
                        <a:ea typeface="Georgia" charset="0"/>
                        <a:cs typeface="Georgia" charset="0"/>
                      </a:endParaRPr>
                    </a:p>
                  </a:txBody>
                  <a:tcPr marL="68580" marR="68580" marT="0" marB="0" anchor="ctr"/>
                </a:tc>
              </a:tr>
            </a:tbl>
          </a:graphicData>
        </a:graphic>
      </p:graphicFrame>
      <p:sp>
        <p:nvSpPr>
          <p:cNvPr id="6" name="Right Brace 5"/>
          <p:cNvSpPr/>
          <p:nvPr/>
        </p:nvSpPr>
        <p:spPr>
          <a:xfrm rot="5400000">
            <a:off x="7322289" y="1682695"/>
            <a:ext cx="365049" cy="152045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77970" y="1059951"/>
            <a:ext cx="4451219" cy="369332"/>
          </a:xfrm>
          <a:prstGeom prst="rect">
            <a:avLst/>
          </a:prstGeom>
          <a:noFill/>
        </p:spPr>
        <p:txBody>
          <a:bodyPr wrap="none" rtlCol="0">
            <a:spAutoFit/>
          </a:bodyPr>
          <a:lstStyle/>
          <a:p>
            <a:r>
              <a:rPr lang="en-US" dirty="0" smtClean="0"/>
              <a:t>Pre-Charged Imports </a:t>
            </a:r>
            <a:r>
              <a:rPr lang="en-US" dirty="0"/>
              <a:t>of Integral RDC and RSC </a:t>
            </a:r>
          </a:p>
        </p:txBody>
      </p:sp>
      <p:sp>
        <p:nvSpPr>
          <p:cNvPr id="8" name="Right Brace 7"/>
          <p:cNvSpPr/>
          <p:nvPr/>
        </p:nvSpPr>
        <p:spPr>
          <a:xfrm rot="5400000">
            <a:off x="2879652" y="188820"/>
            <a:ext cx="365048" cy="450820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2244420" y="2722802"/>
            <a:ext cx="1635512" cy="369332"/>
          </a:xfrm>
          <a:prstGeom prst="rect">
            <a:avLst/>
          </a:prstGeom>
          <a:noFill/>
        </p:spPr>
        <p:txBody>
          <a:bodyPr wrap="none" rtlCol="0">
            <a:spAutoFit/>
          </a:bodyPr>
          <a:lstStyle/>
          <a:p>
            <a:r>
              <a:rPr lang="en-US" dirty="0" smtClean="0"/>
              <a:t>Average 63,000</a:t>
            </a:r>
            <a:endParaRPr lang="en-US" dirty="0"/>
          </a:p>
        </p:txBody>
      </p:sp>
      <p:sp>
        <p:nvSpPr>
          <p:cNvPr id="10" name="TextBox 9"/>
          <p:cNvSpPr txBox="1"/>
          <p:nvPr/>
        </p:nvSpPr>
        <p:spPr>
          <a:xfrm>
            <a:off x="6199557" y="2710288"/>
            <a:ext cx="2654829" cy="369332"/>
          </a:xfrm>
          <a:prstGeom prst="rect">
            <a:avLst/>
          </a:prstGeom>
          <a:noFill/>
        </p:spPr>
        <p:txBody>
          <a:bodyPr wrap="none" rtlCol="0">
            <a:spAutoFit/>
          </a:bodyPr>
          <a:lstStyle/>
          <a:p>
            <a:r>
              <a:rPr lang="en-US" smtClean="0"/>
              <a:t>Extraordinary </a:t>
            </a:r>
            <a:r>
              <a:rPr lang="en-US" dirty="0"/>
              <a:t>sales event </a:t>
            </a:r>
          </a:p>
        </p:txBody>
      </p:sp>
      <p:sp>
        <p:nvSpPr>
          <p:cNvPr id="11" name="TextBox 10"/>
          <p:cNvSpPr txBox="1"/>
          <p:nvPr/>
        </p:nvSpPr>
        <p:spPr>
          <a:xfrm>
            <a:off x="163033" y="3186100"/>
            <a:ext cx="8888817" cy="2846933"/>
          </a:xfrm>
          <a:prstGeom prst="rect">
            <a:avLst/>
          </a:prstGeom>
          <a:noFill/>
        </p:spPr>
        <p:txBody>
          <a:bodyPr wrap="square" rtlCol="0">
            <a:spAutoFit/>
          </a:bodyPr>
          <a:lstStyle/>
          <a:p>
            <a:pPr>
              <a:spcBef>
                <a:spcPts val="600"/>
              </a:spcBef>
            </a:pPr>
            <a:r>
              <a:rPr lang="en-US" sz="1600" dirty="0">
                <a:latin typeface="Georgia" charset="0"/>
                <a:ea typeface="Georgia" charset="0"/>
                <a:cs typeface="Georgia" charset="0"/>
              </a:rPr>
              <a:t>Allowing for remote RDCs </a:t>
            </a:r>
            <a:r>
              <a:rPr lang="en-US" sz="1600" dirty="0" smtClean="0">
                <a:latin typeface="Georgia" charset="0"/>
                <a:ea typeface="Georgia" charset="0"/>
                <a:cs typeface="Georgia" charset="0"/>
              </a:rPr>
              <a:t>(i.e. no refrigerant charge) and </a:t>
            </a:r>
            <a:r>
              <a:rPr lang="en-US" sz="1600" dirty="0">
                <a:latin typeface="Georgia" charset="0"/>
                <a:ea typeface="Georgia" charset="0"/>
                <a:cs typeface="Georgia" charset="0"/>
              </a:rPr>
              <a:t>local manufacturing during this </a:t>
            </a:r>
            <a:r>
              <a:rPr lang="en-US" sz="1600" dirty="0" smtClean="0">
                <a:latin typeface="Georgia" charset="0"/>
                <a:ea typeface="Georgia" charset="0"/>
                <a:cs typeface="Georgia" charset="0"/>
              </a:rPr>
              <a:t>period results </a:t>
            </a:r>
            <a:r>
              <a:rPr lang="en-US" sz="1600" dirty="0">
                <a:latin typeface="Georgia" charset="0"/>
                <a:ea typeface="Georgia" charset="0"/>
                <a:cs typeface="Georgia" charset="0"/>
              </a:rPr>
              <a:t>in </a:t>
            </a:r>
            <a:r>
              <a:rPr lang="en-US" sz="1600" dirty="0" smtClean="0">
                <a:latin typeface="Georgia" charset="0"/>
                <a:ea typeface="Georgia" charset="0"/>
                <a:cs typeface="Georgia" charset="0"/>
              </a:rPr>
              <a:t>a conservative sales estimate of </a:t>
            </a:r>
            <a:r>
              <a:rPr lang="en-US" sz="1600" dirty="0">
                <a:latin typeface="Georgia" charset="0"/>
                <a:ea typeface="Georgia" charset="0"/>
                <a:cs typeface="Georgia" charset="0"/>
              </a:rPr>
              <a:t>75,000 to 80,000 pieces </a:t>
            </a:r>
            <a:r>
              <a:rPr lang="en-US" sz="1600" dirty="0" smtClean="0">
                <a:latin typeface="Georgia" charset="0"/>
                <a:ea typeface="Georgia" charset="0"/>
                <a:cs typeface="Georgia" charset="0"/>
              </a:rPr>
              <a:t>p.a.</a:t>
            </a:r>
          </a:p>
          <a:p>
            <a:pPr marL="285750" indent="-285750">
              <a:spcBef>
                <a:spcPts val="600"/>
              </a:spcBef>
              <a:buFont typeface="Arial" charset="0"/>
              <a:buChar char="•"/>
            </a:pPr>
            <a:r>
              <a:rPr lang="en-US" sz="1600" dirty="0" smtClean="0">
                <a:latin typeface="Georgia" charset="0"/>
                <a:ea typeface="Georgia" charset="0"/>
                <a:cs typeface="Georgia" charset="0"/>
              </a:rPr>
              <a:t>Adopted NZ sales profile by type</a:t>
            </a:r>
          </a:p>
          <a:p>
            <a:pPr marL="285750" indent="-285750">
              <a:spcBef>
                <a:spcPts val="600"/>
              </a:spcBef>
              <a:buFont typeface="Arial" charset="0"/>
              <a:buChar char="•"/>
            </a:pPr>
            <a:r>
              <a:rPr lang="en-US" sz="1600" dirty="0" smtClean="0">
                <a:latin typeface="Georgia" charset="0"/>
                <a:ea typeface="Georgia" charset="0"/>
                <a:cs typeface="Georgia" charset="0"/>
              </a:rPr>
              <a:t>Checked sales profile was </a:t>
            </a:r>
            <a:r>
              <a:rPr lang="en-US" sz="1600" dirty="0">
                <a:latin typeface="Georgia" charset="0"/>
                <a:ea typeface="Georgia" charset="0"/>
                <a:cs typeface="Georgia" charset="0"/>
              </a:rPr>
              <a:t>consistent with </a:t>
            </a:r>
            <a:r>
              <a:rPr lang="en-US" sz="1600" dirty="0" err="1">
                <a:latin typeface="Georgia" charset="0"/>
                <a:ea typeface="Georgia" charset="0"/>
                <a:cs typeface="Georgia" charset="0"/>
              </a:rPr>
              <a:t>Ecodesign</a:t>
            </a:r>
            <a:r>
              <a:rPr lang="en-US" sz="1600" dirty="0">
                <a:latin typeface="Georgia" charset="0"/>
                <a:ea typeface="Georgia" charset="0"/>
                <a:cs typeface="Georgia" charset="0"/>
              </a:rPr>
              <a:t> 2013 </a:t>
            </a:r>
            <a:r>
              <a:rPr lang="en-US" sz="1600" dirty="0" smtClean="0">
                <a:latin typeface="Georgia" charset="0"/>
                <a:ea typeface="Georgia" charset="0"/>
                <a:cs typeface="Georgia" charset="0"/>
              </a:rPr>
              <a:t>EU-28</a:t>
            </a:r>
          </a:p>
          <a:p>
            <a:pPr marL="285750" indent="-285750">
              <a:spcBef>
                <a:spcPts val="600"/>
              </a:spcBef>
              <a:buFont typeface="Arial" charset="0"/>
              <a:buChar char="•"/>
            </a:pPr>
            <a:r>
              <a:rPr lang="en-US" sz="1600" dirty="0" smtClean="0">
                <a:latin typeface="Georgia" charset="0"/>
                <a:ea typeface="Georgia" charset="0"/>
                <a:cs typeface="Georgia" charset="0"/>
              </a:rPr>
              <a:t>Applied growth of 2.5% p.a.</a:t>
            </a:r>
          </a:p>
          <a:p>
            <a:pPr marL="285750" indent="-285750">
              <a:spcBef>
                <a:spcPts val="600"/>
              </a:spcBef>
              <a:buFont typeface="Arial" charset="0"/>
              <a:buChar char="•"/>
            </a:pPr>
            <a:r>
              <a:rPr lang="en-US" sz="1600" dirty="0" smtClean="0">
                <a:latin typeface="Georgia" charset="0"/>
                <a:ea typeface="Georgia" charset="0"/>
                <a:cs typeface="Georgia" charset="0"/>
              </a:rPr>
              <a:t>Calculated stock profile based on average </a:t>
            </a:r>
            <a:r>
              <a:rPr lang="en-US" sz="1600" dirty="0">
                <a:latin typeface="Georgia" charset="0"/>
                <a:ea typeface="Georgia" charset="0"/>
                <a:cs typeface="Georgia" charset="0"/>
              </a:rPr>
              <a:t>lifespans </a:t>
            </a:r>
            <a:endParaRPr lang="en-US" sz="1600" dirty="0" smtClean="0">
              <a:latin typeface="Georgia" charset="0"/>
              <a:ea typeface="Georgia" charset="0"/>
              <a:cs typeface="Georgia" charset="0"/>
            </a:endParaRPr>
          </a:p>
          <a:p>
            <a:pPr marL="285750" indent="-285750">
              <a:spcBef>
                <a:spcPts val="600"/>
              </a:spcBef>
              <a:buFont typeface="Arial" charset="0"/>
              <a:buChar char="•"/>
            </a:pPr>
            <a:r>
              <a:rPr lang="en-US" sz="1600" dirty="0" smtClean="0">
                <a:latin typeface="Georgia" charset="0"/>
                <a:ea typeface="Georgia" charset="0"/>
                <a:cs typeface="Georgia" charset="0"/>
              </a:rPr>
              <a:t>Integral </a:t>
            </a:r>
            <a:r>
              <a:rPr lang="en-US" sz="1600" dirty="0">
                <a:latin typeface="Georgia" charset="0"/>
                <a:ea typeface="Georgia" charset="0"/>
                <a:cs typeface="Georgia" charset="0"/>
              </a:rPr>
              <a:t>RDCs 11 years; </a:t>
            </a:r>
            <a:r>
              <a:rPr lang="en-US" sz="1600" dirty="0" smtClean="0">
                <a:latin typeface="Georgia" charset="0"/>
                <a:ea typeface="Georgia" charset="0"/>
                <a:cs typeface="Georgia" charset="0"/>
              </a:rPr>
              <a:t>Remote </a:t>
            </a:r>
            <a:r>
              <a:rPr lang="en-US" sz="1600" dirty="0">
                <a:latin typeface="Georgia" charset="0"/>
                <a:ea typeface="Georgia" charset="0"/>
                <a:cs typeface="Georgia" charset="0"/>
              </a:rPr>
              <a:t>RDCs 13 years; and, S</a:t>
            </a:r>
            <a:r>
              <a:rPr lang="en-US" sz="1600" dirty="0" smtClean="0">
                <a:latin typeface="Georgia" charset="0"/>
                <a:ea typeface="Georgia" charset="0"/>
                <a:cs typeface="Georgia" charset="0"/>
              </a:rPr>
              <a:t>torage cabinets </a:t>
            </a:r>
            <a:r>
              <a:rPr lang="en-US" sz="1600" dirty="0">
                <a:latin typeface="Georgia" charset="0"/>
                <a:ea typeface="Georgia" charset="0"/>
                <a:cs typeface="Georgia" charset="0"/>
              </a:rPr>
              <a:t>11 </a:t>
            </a:r>
            <a:r>
              <a:rPr lang="en-US" sz="1600" dirty="0" smtClean="0">
                <a:latin typeface="Georgia" charset="0"/>
                <a:ea typeface="Georgia" charset="0"/>
                <a:cs typeface="Georgia" charset="0"/>
              </a:rPr>
              <a:t>years</a:t>
            </a:r>
          </a:p>
          <a:p>
            <a:pPr marL="285750" indent="-285750">
              <a:spcBef>
                <a:spcPts val="600"/>
              </a:spcBef>
              <a:buFont typeface="Arial" charset="0"/>
              <a:buChar char="•"/>
            </a:pPr>
            <a:r>
              <a:rPr lang="en-US" sz="1600" dirty="0" smtClean="0">
                <a:latin typeface="Georgia" charset="0"/>
                <a:ea typeface="Georgia" charset="0"/>
                <a:cs typeface="Georgia" charset="0"/>
              </a:rPr>
              <a:t>759,000 RDCs and RSCs in AU in 2013</a:t>
            </a:r>
          </a:p>
          <a:p>
            <a:pPr marL="285750" indent="-285750">
              <a:spcBef>
                <a:spcPts val="600"/>
              </a:spcBef>
              <a:buFont typeface="Arial" charset="0"/>
              <a:buChar char="•"/>
            </a:pPr>
            <a:r>
              <a:rPr lang="en-US" sz="1600" dirty="0">
                <a:latin typeface="Georgia" charset="0"/>
                <a:ea typeface="Georgia" charset="0"/>
                <a:cs typeface="Georgia" charset="0"/>
              </a:rPr>
              <a:t>Other two methods corroborated this </a:t>
            </a:r>
            <a:r>
              <a:rPr lang="en-US" sz="1600" dirty="0" smtClean="0">
                <a:latin typeface="Georgia" charset="0"/>
                <a:ea typeface="Georgia" charset="0"/>
                <a:cs typeface="Georgia" charset="0"/>
              </a:rPr>
              <a:t>estimate within ± 5%</a:t>
            </a:r>
          </a:p>
        </p:txBody>
      </p:sp>
      <p:sp>
        <p:nvSpPr>
          <p:cNvPr id="12" name="TextBox 11"/>
          <p:cNvSpPr txBox="1"/>
          <p:nvPr/>
        </p:nvSpPr>
        <p:spPr>
          <a:xfrm>
            <a:off x="107777" y="6386624"/>
            <a:ext cx="2565126" cy="276999"/>
          </a:xfrm>
          <a:prstGeom prst="rect">
            <a:avLst/>
          </a:prstGeom>
          <a:noFill/>
        </p:spPr>
        <p:txBody>
          <a:bodyPr wrap="none" rtlCol="0">
            <a:spAutoFit/>
          </a:bodyPr>
          <a:lstStyle/>
          <a:p>
            <a:r>
              <a:rPr lang="en-US" sz="1200" dirty="0"/>
              <a:t>Source</a:t>
            </a:r>
            <a:r>
              <a:rPr lang="en-US" sz="1200"/>
              <a:t>: </a:t>
            </a:r>
            <a:r>
              <a:rPr lang="en-US" sz="1200" smtClean="0"/>
              <a:t>Cold </a:t>
            </a:r>
            <a:r>
              <a:rPr lang="en-US" sz="1200" dirty="0"/>
              <a:t>Hard Facts 2 stock model</a:t>
            </a:r>
          </a:p>
        </p:txBody>
      </p:sp>
      <p:sp>
        <p:nvSpPr>
          <p:cNvPr id="13" name="TextBox 12"/>
          <p:cNvSpPr txBox="1"/>
          <p:nvPr/>
        </p:nvSpPr>
        <p:spPr>
          <a:xfrm>
            <a:off x="8682271" y="6488668"/>
            <a:ext cx="461729" cy="369332"/>
          </a:xfrm>
          <a:prstGeom prst="rect">
            <a:avLst/>
          </a:prstGeom>
          <a:noFill/>
        </p:spPr>
        <p:txBody>
          <a:bodyPr wrap="none" rtlCol="0">
            <a:spAutoFit/>
          </a:bodyPr>
          <a:lstStyle/>
          <a:p>
            <a:r>
              <a:rPr lang="en-US" dirty="0" smtClean="0"/>
              <a:t>AU</a:t>
            </a:r>
            <a:endParaRPr lang="en-US" dirty="0"/>
          </a:p>
        </p:txBody>
      </p:sp>
      <p:sp>
        <p:nvSpPr>
          <p:cNvPr id="3" name="Slide Number Placeholder 2"/>
          <p:cNvSpPr>
            <a:spLocks noGrp="1"/>
          </p:cNvSpPr>
          <p:nvPr>
            <p:ph type="sldNum" sz="quarter" idx="12"/>
          </p:nvPr>
        </p:nvSpPr>
        <p:spPr/>
        <p:txBody>
          <a:bodyPr/>
          <a:lstStyle/>
          <a:p>
            <a:pPr>
              <a:defRPr/>
            </a:pPr>
            <a:fld id="{2B58FAB4-4C79-4D87-84C0-9D751F76122B}" type="slidenum">
              <a:rPr lang="en-US" smtClean="0"/>
              <a:pPr>
                <a:defRPr/>
              </a:pPr>
              <a:t>35</a:t>
            </a:fld>
            <a:endParaRPr lang="en-US" dirty="0"/>
          </a:p>
        </p:txBody>
      </p:sp>
    </p:spTree>
    <p:extLst>
      <p:ext uri="{BB962C8B-B14F-4D97-AF65-F5344CB8AC3E}">
        <p14:creationId xmlns:p14="http://schemas.microsoft.com/office/powerpoint/2010/main" val="36427284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 Sales Forecast by Product Group</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518388139"/>
              </p:ext>
            </p:extLst>
          </p:nvPr>
        </p:nvGraphicFramePr>
        <p:xfrm>
          <a:off x="92150" y="988678"/>
          <a:ext cx="8973878" cy="4958466"/>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Arrow Connector 6"/>
          <p:cNvCxnSpPr/>
          <p:nvPr/>
        </p:nvCxnSpPr>
        <p:spPr>
          <a:xfrm flipH="1" flipV="1">
            <a:off x="681925" y="3913322"/>
            <a:ext cx="999641" cy="6199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pPr>
              <a:defRPr/>
            </a:pPr>
            <a:fld id="{2B58FAB4-4C79-4D87-84C0-9D751F76122B}" type="slidenum">
              <a:rPr lang="en-US" smtClean="0"/>
              <a:pPr>
                <a:defRPr/>
              </a:pPr>
              <a:t>36</a:t>
            </a:fld>
            <a:endParaRPr lang="en-US" dirty="0"/>
          </a:p>
        </p:txBody>
      </p:sp>
    </p:spTree>
    <p:extLst>
      <p:ext uri="{BB962C8B-B14F-4D97-AF65-F5344CB8AC3E}">
        <p14:creationId xmlns:p14="http://schemas.microsoft.com/office/powerpoint/2010/main" val="5941673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NZ Sales Forecast by Product Group</a:t>
            </a:r>
            <a:endParaRPr lang="en-US" dirty="0"/>
          </a:p>
        </p:txBody>
      </p:sp>
      <p:cxnSp>
        <p:nvCxnSpPr>
          <p:cNvPr id="7" name="Straight Arrow Connector 6"/>
          <p:cNvCxnSpPr/>
          <p:nvPr/>
        </p:nvCxnSpPr>
        <p:spPr>
          <a:xfrm flipH="1" flipV="1">
            <a:off x="681925" y="3913322"/>
            <a:ext cx="999641" cy="6199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aphicFrame>
        <p:nvGraphicFramePr>
          <p:cNvPr id="6" name="Chart 5"/>
          <p:cNvGraphicFramePr>
            <a:graphicFrameLocks/>
          </p:cNvGraphicFramePr>
          <p:nvPr>
            <p:extLst>
              <p:ext uri="{D42A27DB-BD31-4B8C-83A1-F6EECF244321}">
                <p14:modId xmlns:p14="http://schemas.microsoft.com/office/powerpoint/2010/main" val="2280103458"/>
              </p:ext>
            </p:extLst>
          </p:nvPr>
        </p:nvGraphicFramePr>
        <p:xfrm>
          <a:off x="146584" y="1172666"/>
          <a:ext cx="8919444" cy="477442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961866" y="2335805"/>
            <a:ext cx="2402935" cy="30479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t>Storage Cabinets = 3,400 (22.5%)</a:t>
            </a:r>
            <a:endParaRPr lang="en-US" sz="1100" dirty="0"/>
          </a:p>
        </p:txBody>
      </p:sp>
      <p:sp>
        <p:nvSpPr>
          <p:cNvPr id="9" name="Right Brace 8"/>
          <p:cNvSpPr/>
          <p:nvPr/>
        </p:nvSpPr>
        <p:spPr>
          <a:xfrm>
            <a:off x="679458" y="3061873"/>
            <a:ext cx="397004" cy="537498"/>
          </a:xfrm>
          <a:prstGeom prst="rightBrace">
            <a:avLst/>
          </a:prstGeom>
        </p:spPr>
        <p:style>
          <a:lnRef idx="2">
            <a:schemeClr val="accent1"/>
          </a:lnRef>
          <a:fillRef idx="0">
            <a:schemeClr val="accent1"/>
          </a:fillRef>
          <a:effectRef idx="1">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cxnSp>
        <p:nvCxnSpPr>
          <p:cNvPr id="10" name="Straight Connector 9"/>
          <p:cNvCxnSpPr/>
          <p:nvPr/>
        </p:nvCxnSpPr>
        <p:spPr>
          <a:xfrm flipV="1">
            <a:off x="1096474" y="2578671"/>
            <a:ext cx="375737" cy="751356"/>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857309" y="4334543"/>
            <a:ext cx="4819960" cy="26820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bg1"/>
                </a:solidFill>
              </a:rPr>
              <a:t>RRV-2 = Remote Refrigerated Vertical Cabinets (Open, medium temp) = 8,200 (11%)  </a:t>
            </a:r>
            <a:endParaRPr lang="en-US" sz="1100" dirty="0">
              <a:solidFill>
                <a:schemeClr val="bg1"/>
              </a:solidFill>
            </a:endParaRPr>
          </a:p>
        </p:txBody>
      </p:sp>
      <p:sp>
        <p:nvSpPr>
          <p:cNvPr id="15" name="TextBox 14"/>
          <p:cNvSpPr txBox="1"/>
          <p:nvPr/>
        </p:nvSpPr>
        <p:spPr>
          <a:xfrm>
            <a:off x="1096474" y="4713103"/>
            <a:ext cx="3082258" cy="268203"/>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solidFill>
                  <a:schemeClr val="bg1"/>
                </a:solidFill>
              </a:rPr>
              <a:t>IRV-4 = Integral Refrigeration Vertical Cabinet with Glass Doors = 7,000 (47%) </a:t>
            </a:r>
            <a:endParaRPr lang="en-US" sz="1100" dirty="0">
              <a:solidFill>
                <a:schemeClr val="bg1"/>
              </a:solidFill>
            </a:endParaRPr>
          </a:p>
        </p:txBody>
      </p:sp>
      <p:sp>
        <p:nvSpPr>
          <p:cNvPr id="16" name="Right Brace 15"/>
          <p:cNvSpPr/>
          <p:nvPr/>
        </p:nvSpPr>
        <p:spPr>
          <a:xfrm>
            <a:off x="679458" y="4257893"/>
            <a:ext cx="389935" cy="1194919"/>
          </a:xfrm>
          <a:prstGeom prst="rightBrace">
            <a:avLst/>
          </a:prstGeom>
        </p:spPr>
        <p:style>
          <a:lnRef idx="2">
            <a:schemeClr val="accent1"/>
          </a:lnRef>
          <a:fillRef idx="0">
            <a:schemeClr val="accent1"/>
          </a:fillRef>
          <a:effectRef idx="1">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cxnSp>
        <p:nvCxnSpPr>
          <p:cNvPr id="17" name="Straight Arrow Connector 16"/>
          <p:cNvCxnSpPr/>
          <p:nvPr/>
        </p:nvCxnSpPr>
        <p:spPr>
          <a:xfrm flipH="1" flipV="1">
            <a:off x="652378" y="3831530"/>
            <a:ext cx="1204931" cy="6371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659359" y="1915959"/>
            <a:ext cx="631963" cy="11652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253111" y="1731971"/>
            <a:ext cx="1074950" cy="30479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t>Total = 15,000</a:t>
            </a:r>
            <a:endParaRPr lang="en-US" sz="1100" dirty="0"/>
          </a:p>
        </p:txBody>
      </p:sp>
      <p:sp>
        <p:nvSpPr>
          <p:cNvPr id="3" name="Slide Number Placeholder 2"/>
          <p:cNvSpPr>
            <a:spLocks noGrp="1"/>
          </p:cNvSpPr>
          <p:nvPr>
            <p:ph type="sldNum" sz="quarter" idx="12"/>
          </p:nvPr>
        </p:nvSpPr>
        <p:spPr/>
        <p:txBody>
          <a:bodyPr/>
          <a:lstStyle/>
          <a:p>
            <a:pPr>
              <a:defRPr/>
            </a:pPr>
            <a:fld id="{2B58FAB4-4C79-4D87-84C0-9D751F76122B}" type="slidenum">
              <a:rPr lang="en-US" smtClean="0"/>
              <a:pPr>
                <a:defRPr/>
              </a:pPr>
              <a:t>37</a:t>
            </a:fld>
            <a:endParaRPr lang="en-US" dirty="0"/>
          </a:p>
        </p:txBody>
      </p:sp>
    </p:spTree>
    <p:extLst>
      <p:ext uri="{BB962C8B-B14F-4D97-AF65-F5344CB8AC3E}">
        <p14:creationId xmlns:p14="http://schemas.microsoft.com/office/powerpoint/2010/main" val="30611510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Market data</a:t>
            </a:r>
          </a:p>
        </p:txBody>
      </p:sp>
      <p:sp>
        <p:nvSpPr>
          <p:cNvPr id="3" name="Content Placeholder 2"/>
          <p:cNvSpPr>
            <a:spLocks noGrp="1"/>
          </p:cNvSpPr>
          <p:nvPr>
            <p:ph idx="1"/>
          </p:nvPr>
        </p:nvSpPr>
        <p:spPr>
          <a:xfrm>
            <a:off x="457200" y="1261037"/>
            <a:ext cx="8229600" cy="4525963"/>
          </a:xfrm>
        </p:spPr>
        <p:txBody>
          <a:bodyPr>
            <a:normAutofit/>
          </a:bodyPr>
          <a:lstStyle/>
          <a:p>
            <a:pPr marL="0" indent="0">
              <a:spcBef>
                <a:spcPts val="1776"/>
              </a:spcBef>
              <a:buNone/>
            </a:pPr>
            <a:r>
              <a:rPr lang="en-US" sz="2400" dirty="0" smtClean="0"/>
              <a:t>Consultation Questions:</a:t>
            </a:r>
          </a:p>
          <a:p>
            <a:pPr>
              <a:spcBef>
                <a:spcPts val="1776"/>
              </a:spcBef>
            </a:pPr>
            <a:r>
              <a:rPr lang="en-US" sz="2400" dirty="0" smtClean="0"/>
              <a:t>Does the sales estimate seem reasonable?</a:t>
            </a:r>
          </a:p>
          <a:p>
            <a:pPr marL="0" indent="0">
              <a:spcBef>
                <a:spcPts val="1776"/>
              </a:spcBef>
              <a:buNone/>
            </a:pPr>
            <a:r>
              <a:rPr lang="en-US" sz="2400" dirty="0"/>
              <a:t>21.	We have used </a:t>
            </a:r>
            <a:r>
              <a:rPr lang="en-US" sz="2400" dirty="0" smtClean="0"/>
              <a:t>NZ </a:t>
            </a:r>
            <a:r>
              <a:rPr lang="en-US" sz="2400" dirty="0"/>
              <a:t>sales </a:t>
            </a:r>
            <a:r>
              <a:rPr lang="en-US" sz="2400" dirty="0" smtClean="0"/>
              <a:t>mix data </a:t>
            </a:r>
            <a:r>
              <a:rPr lang="en-US" sz="2400" dirty="0"/>
              <a:t>and </a:t>
            </a:r>
            <a:r>
              <a:rPr lang="en-US" sz="2400" dirty="0" smtClean="0"/>
              <a:t>checked with European </a:t>
            </a:r>
            <a:r>
              <a:rPr lang="en-US" sz="2400" dirty="0"/>
              <a:t>market data </a:t>
            </a:r>
            <a:r>
              <a:rPr lang="en-US" sz="2400" dirty="0" smtClean="0"/>
              <a:t>to </a:t>
            </a:r>
            <a:r>
              <a:rPr lang="en-US" sz="2400" dirty="0"/>
              <a:t>estimate sales </a:t>
            </a:r>
            <a:r>
              <a:rPr lang="en-US" sz="2400" dirty="0" smtClean="0"/>
              <a:t>mix of </a:t>
            </a:r>
            <a:r>
              <a:rPr lang="en-US" sz="2400" dirty="0"/>
              <a:t>cabinets in Australia. Do you accept this as a viable approach to estimating </a:t>
            </a:r>
            <a:r>
              <a:rPr lang="en-US" sz="2400" dirty="0" smtClean="0"/>
              <a:t>the sales mix in </a:t>
            </a:r>
            <a:r>
              <a:rPr lang="en-US" sz="2400" dirty="0"/>
              <a:t>Australia?</a:t>
            </a:r>
          </a:p>
          <a:p>
            <a:pPr marL="0" indent="0">
              <a:spcBef>
                <a:spcPts val="1776"/>
              </a:spcBef>
              <a:buNone/>
            </a:pPr>
            <a:r>
              <a:rPr lang="en-US" sz="2400" dirty="0"/>
              <a:t>22.	Can you provide more accurate market data including the stock and sales estimates? </a:t>
            </a:r>
          </a:p>
        </p:txBody>
      </p:sp>
      <p:sp>
        <p:nvSpPr>
          <p:cNvPr id="4" name="Slide Number Placeholder 3"/>
          <p:cNvSpPr>
            <a:spLocks noGrp="1"/>
          </p:cNvSpPr>
          <p:nvPr>
            <p:ph type="sldNum" sz="quarter" idx="12"/>
          </p:nvPr>
        </p:nvSpPr>
        <p:spPr/>
        <p:txBody>
          <a:bodyPr/>
          <a:lstStyle/>
          <a:p>
            <a:pPr>
              <a:defRPr/>
            </a:pPr>
            <a:fld id="{2B58FAB4-4C79-4D87-84C0-9D751F76122B}" type="slidenum">
              <a:rPr lang="en-US" smtClean="0"/>
              <a:pPr>
                <a:defRPr/>
              </a:pPr>
              <a:t>38</a:t>
            </a:fld>
            <a:endParaRPr lang="en-US" dirty="0"/>
          </a:p>
        </p:txBody>
      </p:sp>
    </p:spTree>
    <p:extLst>
      <p:ext uri="{BB962C8B-B14F-4D97-AF65-F5344CB8AC3E}">
        <p14:creationId xmlns:p14="http://schemas.microsoft.com/office/powerpoint/2010/main" val="16879315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industry submissions  </a:t>
            </a:r>
            <a:endParaRPr lang="en-US" dirty="0"/>
          </a:p>
        </p:txBody>
      </p:sp>
      <p:sp>
        <p:nvSpPr>
          <p:cNvPr id="3" name="Content Placeholder 2"/>
          <p:cNvSpPr>
            <a:spLocks noGrp="1"/>
          </p:cNvSpPr>
          <p:nvPr>
            <p:ph idx="1"/>
          </p:nvPr>
        </p:nvSpPr>
        <p:spPr>
          <a:xfrm>
            <a:off x="457200" y="1267053"/>
            <a:ext cx="8229600" cy="4525963"/>
          </a:xfrm>
        </p:spPr>
        <p:txBody>
          <a:bodyPr>
            <a:normAutofit/>
          </a:bodyPr>
          <a:lstStyle/>
          <a:p>
            <a:pPr>
              <a:spcBef>
                <a:spcPts val="1632"/>
              </a:spcBef>
            </a:pPr>
            <a:r>
              <a:rPr lang="en-US" sz="1800" dirty="0" smtClean="0"/>
              <a:t>Consensus </a:t>
            </a:r>
            <a:r>
              <a:rPr lang="en-US" sz="1800" dirty="0"/>
              <a:t>from submitters that </a:t>
            </a:r>
            <a:r>
              <a:rPr lang="en-US" sz="1800" dirty="0" smtClean="0"/>
              <a:t>Australian </a:t>
            </a:r>
            <a:r>
              <a:rPr lang="en-US" sz="1800" dirty="0"/>
              <a:t>and New Zealand standards should align with the </a:t>
            </a:r>
            <a:r>
              <a:rPr lang="en-US" sz="1800" dirty="0" smtClean="0"/>
              <a:t>International </a:t>
            </a:r>
            <a:r>
              <a:rPr lang="en-US" sz="1800" dirty="0"/>
              <a:t>test method ISO 23953 for display cabinets, while retaining the option for local standards to be </a:t>
            </a:r>
            <a:r>
              <a:rPr lang="en-US" sz="1800" dirty="0" smtClean="0"/>
              <a:t>amended</a:t>
            </a:r>
          </a:p>
          <a:p>
            <a:pPr>
              <a:spcBef>
                <a:spcPts val="1632"/>
              </a:spcBef>
            </a:pPr>
            <a:r>
              <a:rPr lang="en-US" sz="1800" dirty="0" smtClean="0"/>
              <a:t>All </a:t>
            </a:r>
            <a:r>
              <a:rPr lang="en-US" sz="1800" dirty="0"/>
              <a:t>submitters offered support for ‘deemed to comply’ provisions for low </a:t>
            </a:r>
            <a:r>
              <a:rPr lang="en-US" sz="1800" dirty="0" smtClean="0"/>
              <a:t>volume and custom </a:t>
            </a:r>
            <a:r>
              <a:rPr lang="en-US" sz="1800" dirty="0"/>
              <a:t>production of </a:t>
            </a:r>
            <a:r>
              <a:rPr lang="en-US" sz="1800" dirty="0" smtClean="0"/>
              <a:t>cabinets under the EN approach</a:t>
            </a:r>
          </a:p>
          <a:p>
            <a:pPr>
              <a:spcBef>
                <a:spcPts val="1632"/>
              </a:spcBef>
            </a:pPr>
            <a:r>
              <a:rPr lang="en-US" sz="1800" dirty="0" smtClean="0"/>
              <a:t>The </a:t>
            </a:r>
            <a:r>
              <a:rPr lang="en-US" sz="1800" dirty="0"/>
              <a:t>feedback showed a vast amount of technical knowledge by some manufacturers, who outlined several inconsistencies with the current standard and its </a:t>
            </a:r>
            <a:r>
              <a:rPr lang="en-US" sz="1800" dirty="0" smtClean="0"/>
              <a:t>interpretation</a:t>
            </a:r>
          </a:p>
          <a:p>
            <a:pPr>
              <a:spcBef>
                <a:spcPts val="1632"/>
              </a:spcBef>
            </a:pPr>
            <a:r>
              <a:rPr lang="en-US" sz="1800" dirty="0" smtClean="0"/>
              <a:t>All </a:t>
            </a:r>
            <a:r>
              <a:rPr lang="en-US" sz="1800" dirty="0"/>
              <a:t>submitters (with the exception of one small company) supported an expansion of measures to cover storage </a:t>
            </a:r>
            <a:r>
              <a:rPr lang="en-US" sz="1800" dirty="0" smtClean="0"/>
              <a:t>cabinets</a:t>
            </a:r>
          </a:p>
          <a:p>
            <a:pPr>
              <a:spcBef>
                <a:spcPts val="1632"/>
              </a:spcBef>
            </a:pPr>
            <a:r>
              <a:rPr lang="en-US" sz="1800" dirty="0" smtClean="0"/>
              <a:t>There </a:t>
            </a:r>
            <a:r>
              <a:rPr lang="en-US" sz="1800" dirty="0"/>
              <a:t>was strong support for the need to update and </a:t>
            </a:r>
            <a:r>
              <a:rPr lang="en-US" sz="1800" dirty="0" err="1"/>
              <a:t>rationalise</a:t>
            </a:r>
            <a:r>
              <a:rPr lang="en-US" sz="1800" dirty="0"/>
              <a:t> MEPS. Although </a:t>
            </a:r>
            <a:r>
              <a:rPr lang="en-US" sz="1800" dirty="0" smtClean="0"/>
              <a:t>there </a:t>
            </a:r>
            <a:r>
              <a:rPr lang="en-US" sz="1800" dirty="0"/>
              <a:t>were mixed comments as to what the MEPS levels should </a:t>
            </a:r>
            <a:r>
              <a:rPr lang="en-US" sz="1800" dirty="0" smtClean="0"/>
              <a:t>be (i.e. difficult to assess without running examples)</a:t>
            </a:r>
          </a:p>
        </p:txBody>
      </p:sp>
      <p:sp>
        <p:nvSpPr>
          <p:cNvPr id="4" name="Slide Number Placeholder 3"/>
          <p:cNvSpPr>
            <a:spLocks noGrp="1"/>
          </p:cNvSpPr>
          <p:nvPr>
            <p:ph type="sldNum" sz="quarter" idx="12"/>
          </p:nvPr>
        </p:nvSpPr>
        <p:spPr/>
        <p:txBody>
          <a:bodyPr/>
          <a:lstStyle/>
          <a:p>
            <a:pPr>
              <a:defRPr/>
            </a:pPr>
            <a:fld id="{2B58FAB4-4C79-4D87-84C0-9D751F76122B}" type="slidenum">
              <a:rPr lang="en-US" smtClean="0"/>
              <a:pPr>
                <a:defRPr/>
              </a:pPr>
              <a:t>39</a:t>
            </a:fld>
            <a:endParaRPr lang="en-US" dirty="0"/>
          </a:p>
        </p:txBody>
      </p:sp>
    </p:spTree>
    <p:extLst>
      <p:ext uri="{BB962C8B-B14F-4D97-AF65-F5344CB8AC3E}">
        <p14:creationId xmlns:p14="http://schemas.microsoft.com/office/powerpoint/2010/main" val="2812631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Purpose</a:t>
            </a:r>
            <a:endParaRPr lang="en-NZ" dirty="0"/>
          </a:p>
        </p:txBody>
      </p:sp>
      <p:sp>
        <p:nvSpPr>
          <p:cNvPr id="3" name="Content Placeholder 2"/>
          <p:cNvSpPr>
            <a:spLocks noGrp="1"/>
          </p:cNvSpPr>
          <p:nvPr>
            <p:ph sz="half" idx="1"/>
          </p:nvPr>
        </p:nvSpPr>
        <p:spPr>
          <a:xfrm>
            <a:off x="457200" y="1794294"/>
            <a:ext cx="4038600" cy="4058744"/>
          </a:xfrm>
        </p:spPr>
        <p:txBody>
          <a:bodyPr/>
          <a:lstStyle/>
          <a:p>
            <a:pPr marL="0" indent="0">
              <a:lnSpc>
                <a:spcPct val="114000"/>
              </a:lnSpc>
              <a:buNone/>
            </a:pPr>
            <a:endParaRPr lang="en-NZ" sz="2000" dirty="0" smtClean="0"/>
          </a:p>
          <a:p>
            <a:pPr marL="0" indent="0">
              <a:lnSpc>
                <a:spcPct val="114000"/>
              </a:lnSpc>
              <a:buNone/>
            </a:pPr>
            <a:r>
              <a:rPr lang="en-NZ" sz="2000" dirty="0" smtClean="0"/>
              <a:t>For you…</a:t>
            </a:r>
          </a:p>
          <a:p>
            <a:pPr>
              <a:lnSpc>
                <a:spcPct val="114000"/>
              </a:lnSpc>
            </a:pPr>
            <a:r>
              <a:rPr lang="en-NZ" sz="2000" dirty="0" smtClean="0"/>
              <a:t>Get information</a:t>
            </a:r>
          </a:p>
          <a:p>
            <a:pPr>
              <a:lnSpc>
                <a:spcPct val="114000"/>
              </a:lnSpc>
            </a:pPr>
            <a:r>
              <a:rPr lang="en-NZ" sz="2000" dirty="0" smtClean="0"/>
              <a:t>Check our assumptions</a:t>
            </a:r>
          </a:p>
          <a:p>
            <a:pPr>
              <a:lnSpc>
                <a:spcPct val="114000"/>
              </a:lnSpc>
            </a:pPr>
            <a:r>
              <a:rPr lang="en-NZ" sz="2000" dirty="0" smtClean="0"/>
              <a:t>Add buyers/users view </a:t>
            </a:r>
          </a:p>
          <a:p>
            <a:pPr>
              <a:lnSpc>
                <a:spcPct val="114000"/>
              </a:lnSpc>
            </a:pPr>
            <a:r>
              <a:rPr lang="en-NZ" sz="2000" dirty="0" smtClean="0"/>
              <a:t>Flag unexpected outcomes</a:t>
            </a:r>
          </a:p>
          <a:p>
            <a:pPr>
              <a:lnSpc>
                <a:spcPct val="114000"/>
              </a:lnSpc>
            </a:pPr>
            <a:r>
              <a:rPr lang="en-NZ" sz="2000" dirty="0" smtClean="0"/>
              <a:t>Make a submission!</a:t>
            </a:r>
          </a:p>
          <a:p>
            <a:pPr>
              <a:lnSpc>
                <a:spcPct val="114000"/>
              </a:lnSpc>
            </a:pPr>
            <a:r>
              <a:rPr lang="en-NZ" sz="2000" dirty="0"/>
              <a:t>Nominees for technical working group</a:t>
            </a:r>
          </a:p>
          <a:p>
            <a:pPr>
              <a:lnSpc>
                <a:spcPct val="114000"/>
              </a:lnSpc>
            </a:pPr>
            <a:endParaRPr lang="en-NZ" sz="2000" dirty="0"/>
          </a:p>
        </p:txBody>
      </p:sp>
      <p:sp>
        <p:nvSpPr>
          <p:cNvPr id="4" name="Content Placeholder 3"/>
          <p:cNvSpPr>
            <a:spLocks noGrp="1"/>
          </p:cNvSpPr>
          <p:nvPr>
            <p:ph sz="half" idx="2"/>
          </p:nvPr>
        </p:nvSpPr>
        <p:spPr>
          <a:xfrm>
            <a:off x="4648200" y="1794294"/>
            <a:ext cx="4038600" cy="4070619"/>
          </a:xfrm>
        </p:spPr>
        <p:txBody>
          <a:bodyPr/>
          <a:lstStyle/>
          <a:p>
            <a:pPr marL="0" indent="0">
              <a:lnSpc>
                <a:spcPct val="114000"/>
              </a:lnSpc>
              <a:buNone/>
            </a:pPr>
            <a:endParaRPr lang="en-NZ" sz="2000" dirty="0" smtClean="0"/>
          </a:p>
          <a:p>
            <a:pPr marL="0" indent="0">
              <a:lnSpc>
                <a:spcPct val="114000"/>
              </a:lnSpc>
              <a:buNone/>
            </a:pPr>
            <a:r>
              <a:rPr lang="en-NZ" sz="2000" dirty="0" smtClean="0"/>
              <a:t>For us…</a:t>
            </a:r>
          </a:p>
          <a:p>
            <a:pPr>
              <a:lnSpc>
                <a:spcPct val="114000"/>
              </a:lnSpc>
            </a:pPr>
            <a:r>
              <a:rPr lang="en-NZ" sz="2000" dirty="0" smtClean="0"/>
              <a:t>Improve our assessment</a:t>
            </a:r>
          </a:p>
          <a:p>
            <a:pPr>
              <a:lnSpc>
                <a:spcPct val="114000"/>
              </a:lnSpc>
            </a:pPr>
            <a:r>
              <a:rPr lang="en-NZ" sz="2000" dirty="0"/>
              <a:t>Inspire submissions!</a:t>
            </a:r>
          </a:p>
          <a:p>
            <a:pPr>
              <a:lnSpc>
                <a:spcPct val="114000"/>
              </a:lnSpc>
            </a:pPr>
            <a:endParaRPr lang="en-NZ" sz="2000" dirty="0" smtClean="0"/>
          </a:p>
          <a:p>
            <a:pPr>
              <a:lnSpc>
                <a:spcPct val="114000"/>
              </a:lnSpc>
            </a:pPr>
            <a:r>
              <a:rPr lang="en-NZ" sz="2000" dirty="0" smtClean="0"/>
              <a:t>Develop Regulations that have strong compliance &amp; enforcement ability.</a:t>
            </a:r>
          </a:p>
          <a:p>
            <a:pPr>
              <a:lnSpc>
                <a:spcPct val="114000"/>
              </a:lnSpc>
            </a:pPr>
            <a:endParaRPr lang="en-NZ" sz="2000" dirty="0"/>
          </a:p>
        </p:txBody>
      </p:sp>
      <p:sp>
        <p:nvSpPr>
          <p:cNvPr id="6" name="Rectangle 5"/>
          <p:cNvSpPr/>
          <p:nvPr/>
        </p:nvSpPr>
        <p:spPr>
          <a:xfrm>
            <a:off x="457200" y="1195279"/>
            <a:ext cx="8988725" cy="523220"/>
          </a:xfrm>
          <a:prstGeom prst="rect">
            <a:avLst/>
          </a:prstGeom>
        </p:spPr>
        <p:txBody>
          <a:bodyPr wrap="square">
            <a:spAutoFit/>
          </a:bodyPr>
          <a:lstStyle/>
          <a:p>
            <a:pPr marL="0" indent="0">
              <a:spcBef>
                <a:spcPts val="0"/>
              </a:spcBef>
              <a:spcAft>
                <a:spcPts val="0"/>
              </a:spcAft>
              <a:buNone/>
            </a:pPr>
            <a:r>
              <a:rPr lang="en-AU" altLang="en-US" sz="2800" dirty="0" smtClean="0">
                <a:solidFill>
                  <a:srgbClr val="C00000"/>
                </a:solidFill>
                <a:latin typeface="Georgia" panose="02040502050405020303" pitchFamily="18" charset="0"/>
                <a:cs typeface="Arial" panose="020B0604020202020204" pitchFamily="34" charset="0"/>
              </a:rPr>
              <a:t>✬</a:t>
            </a:r>
            <a:r>
              <a:rPr lang="en-AU" altLang="en-US" sz="1600" b="1" dirty="0" smtClean="0">
                <a:solidFill>
                  <a:srgbClr val="C00000"/>
                </a:solidFill>
                <a:latin typeface="Comic Sans MS" panose="030F0702030302020204" pitchFamily="66" charset="0"/>
                <a:cs typeface="Arial" panose="020B0604020202020204" pitchFamily="34" charset="0"/>
              </a:rPr>
              <a:t>Proposing changes to energy </a:t>
            </a:r>
            <a:r>
              <a:rPr lang="en-AU" altLang="en-US" sz="1600" b="1" dirty="0">
                <a:solidFill>
                  <a:srgbClr val="C00000"/>
                </a:solidFill>
                <a:latin typeface="Comic Sans MS" panose="030F0702030302020204" pitchFamily="66" charset="0"/>
                <a:cs typeface="Arial" panose="020B0604020202020204" pitchFamily="34" charset="0"/>
              </a:rPr>
              <a:t>efficiency </a:t>
            </a:r>
            <a:r>
              <a:rPr lang="en-AU" altLang="en-US" sz="1600" b="1" dirty="0" smtClean="0">
                <a:solidFill>
                  <a:srgbClr val="C00000"/>
                </a:solidFill>
                <a:latin typeface="Comic Sans MS" panose="030F0702030302020204" pitchFamily="66" charset="0"/>
                <a:cs typeface="Arial" panose="020B0604020202020204" pitchFamily="34" charset="0"/>
              </a:rPr>
              <a:t>regulations: refrigerated cabinets.</a:t>
            </a:r>
            <a:endParaRPr lang="en-NZ" sz="1100" b="1" dirty="0">
              <a:latin typeface="Comic Sans MS" panose="030F0702030302020204" pitchFamily="66" charset="0"/>
            </a:endParaRPr>
          </a:p>
        </p:txBody>
      </p:sp>
      <p:sp>
        <p:nvSpPr>
          <p:cNvPr id="5" name="Slide Number Placeholder 4"/>
          <p:cNvSpPr>
            <a:spLocks noGrp="1"/>
          </p:cNvSpPr>
          <p:nvPr>
            <p:ph type="sldNum" sz="quarter" idx="12"/>
          </p:nvPr>
        </p:nvSpPr>
        <p:spPr/>
        <p:txBody>
          <a:bodyPr/>
          <a:lstStyle/>
          <a:p>
            <a:pPr>
              <a:defRPr/>
            </a:pPr>
            <a:fld id="{E286D6FB-CE2D-4FCF-BDE2-16A4E371775E}" type="slidenum">
              <a:rPr lang="en-US" smtClean="0"/>
              <a:pPr>
                <a:defRPr/>
              </a:pPr>
              <a:t>4</a:t>
            </a:fld>
            <a:endParaRPr lang="en-US" dirty="0"/>
          </a:p>
        </p:txBody>
      </p:sp>
    </p:spTree>
    <p:extLst>
      <p:ext uri="{BB962C8B-B14F-4D97-AF65-F5344CB8AC3E}">
        <p14:creationId xmlns:p14="http://schemas.microsoft.com/office/powerpoint/2010/main" val="24407768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industry submissions  </a:t>
            </a:r>
            <a:endParaRPr lang="en-US" dirty="0"/>
          </a:p>
        </p:txBody>
      </p:sp>
      <p:sp>
        <p:nvSpPr>
          <p:cNvPr id="3" name="Content Placeholder 2"/>
          <p:cNvSpPr>
            <a:spLocks noGrp="1"/>
          </p:cNvSpPr>
          <p:nvPr>
            <p:ph idx="1"/>
          </p:nvPr>
        </p:nvSpPr>
        <p:spPr>
          <a:xfrm>
            <a:off x="457200" y="1267053"/>
            <a:ext cx="8229600" cy="4525963"/>
          </a:xfrm>
        </p:spPr>
        <p:txBody>
          <a:bodyPr>
            <a:normAutofit/>
          </a:bodyPr>
          <a:lstStyle/>
          <a:p>
            <a:pPr>
              <a:spcBef>
                <a:spcPts val="1632"/>
              </a:spcBef>
            </a:pPr>
            <a:r>
              <a:rPr lang="en-US" sz="1800" dirty="0" smtClean="0"/>
              <a:t>End Users did </a:t>
            </a:r>
            <a:r>
              <a:rPr lang="en-US" sz="1800" dirty="0"/>
              <a:t>not tend to consider energy over price and </a:t>
            </a:r>
            <a:r>
              <a:rPr lang="en-US" sz="1800" dirty="0" smtClean="0"/>
              <a:t>suppliers sold </a:t>
            </a:r>
            <a:r>
              <a:rPr lang="en-US" sz="1800" dirty="0"/>
              <a:t>certain types of cabinets into ‘type-price’ brackets which did not differentiate between their respective </a:t>
            </a:r>
            <a:r>
              <a:rPr lang="en-US" sz="1800" dirty="0" smtClean="0"/>
              <a:t>efficiency</a:t>
            </a:r>
          </a:p>
          <a:p>
            <a:pPr>
              <a:spcBef>
                <a:spcPts val="1632"/>
              </a:spcBef>
            </a:pPr>
            <a:r>
              <a:rPr lang="en-US" sz="1800" dirty="0" smtClean="0"/>
              <a:t>There </a:t>
            </a:r>
            <a:r>
              <a:rPr lang="en-US" sz="1800" dirty="0"/>
              <a:t>was broad support for a mandatory energy rating label of some kind (preferably in electronic form on-line or in the literature</a:t>
            </a:r>
            <a:r>
              <a:rPr lang="en-US" sz="1800" dirty="0" smtClean="0"/>
              <a:t>)</a:t>
            </a:r>
          </a:p>
          <a:p>
            <a:pPr>
              <a:spcBef>
                <a:spcPts val="1632"/>
              </a:spcBef>
            </a:pPr>
            <a:r>
              <a:rPr lang="en-US" sz="1800" dirty="0" smtClean="0"/>
              <a:t>No </a:t>
            </a:r>
            <a:r>
              <a:rPr lang="en-US" sz="1800" dirty="0"/>
              <a:t>interest was expressed in a voluntary labelling scheme, until issues with the current MEPS or HEPS (high efficiency performance specifications) levels were </a:t>
            </a:r>
            <a:r>
              <a:rPr lang="en-US" sz="1800" dirty="0" smtClean="0"/>
              <a:t>resolved</a:t>
            </a:r>
          </a:p>
          <a:p>
            <a:pPr>
              <a:spcBef>
                <a:spcPts val="1632"/>
              </a:spcBef>
            </a:pPr>
            <a:r>
              <a:rPr lang="en-US" sz="1800" dirty="0" smtClean="0"/>
              <a:t>Labelling </a:t>
            </a:r>
            <a:r>
              <a:rPr lang="en-US" sz="1800" dirty="0"/>
              <a:t>needed to be accompanied with education of buyers so they did not simply buy the unit that was labelled as more efficient when a different class (temperature of operation, configuration) would use far less </a:t>
            </a:r>
            <a:r>
              <a:rPr lang="en-US" sz="1800" dirty="0" smtClean="0"/>
              <a:t>electricity </a:t>
            </a:r>
            <a:endParaRPr lang="en-US" sz="1800" dirty="0"/>
          </a:p>
        </p:txBody>
      </p:sp>
      <p:sp>
        <p:nvSpPr>
          <p:cNvPr id="4" name="Slide Number Placeholder 3"/>
          <p:cNvSpPr>
            <a:spLocks noGrp="1"/>
          </p:cNvSpPr>
          <p:nvPr>
            <p:ph type="sldNum" sz="quarter" idx="12"/>
          </p:nvPr>
        </p:nvSpPr>
        <p:spPr/>
        <p:txBody>
          <a:bodyPr/>
          <a:lstStyle/>
          <a:p>
            <a:pPr>
              <a:defRPr/>
            </a:pPr>
            <a:fld id="{2B58FAB4-4C79-4D87-84C0-9D751F76122B}" type="slidenum">
              <a:rPr lang="en-US" smtClean="0"/>
              <a:pPr>
                <a:defRPr/>
              </a:pPr>
              <a:t>40</a:t>
            </a:fld>
            <a:endParaRPr lang="en-US" dirty="0"/>
          </a:p>
        </p:txBody>
      </p:sp>
    </p:spTree>
    <p:extLst>
      <p:ext uri="{BB962C8B-B14F-4D97-AF65-F5344CB8AC3E}">
        <p14:creationId xmlns:p14="http://schemas.microsoft.com/office/powerpoint/2010/main" val="7079629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800" dirty="0" smtClean="0"/>
              <a:t>What’s Proposed</a:t>
            </a:r>
            <a:endParaRPr lang="en-US" sz="4800" dirty="0"/>
          </a:p>
        </p:txBody>
      </p:sp>
      <p:sp>
        <p:nvSpPr>
          <p:cNvPr id="3" name="Slide Number Placeholder 2"/>
          <p:cNvSpPr>
            <a:spLocks noGrp="1"/>
          </p:cNvSpPr>
          <p:nvPr>
            <p:ph type="sldNum" sz="quarter" idx="12"/>
          </p:nvPr>
        </p:nvSpPr>
        <p:spPr/>
        <p:txBody>
          <a:bodyPr/>
          <a:lstStyle/>
          <a:p>
            <a:pPr>
              <a:defRPr/>
            </a:pPr>
            <a:fld id="{0F446AA2-557E-4AF8-A090-1F5720A196EC}" type="slidenum">
              <a:rPr lang="en-US" smtClean="0"/>
              <a:pPr>
                <a:defRPr/>
              </a:pPr>
              <a:t>41</a:t>
            </a:fld>
            <a:endParaRPr lang="en-US" dirty="0"/>
          </a:p>
        </p:txBody>
      </p:sp>
    </p:spTree>
    <p:extLst>
      <p:ext uri="{BB962C8B-B14F-4D97-AF65-F5344CB8AC3E}">
        <p14:creationId xmlns:p14="http://schemas.microsoft.com/office/powerpoint/2010/main" val="19435370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Options Summary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90544108"/>
              </p:ext>
            </p:extLst>
          </p:nvPr>
        </p:nvGraphicFramePr>
        <p:xfrm>
          <a:off x="63797" y="1337931"/>
          <a:ext cx="9030582" cy="4389120"/>
        </p:xfrm>
        <a:graphic>
          <a:graphicData uri="http://schemas.openxmlformats.org/drawingml/2006/table">
            <a:tbl>
              <a:tblPr firstRow="1" bandRow="1">
                <a:tableStyleId>{5C22544A-7EE6-4342-B048-85BDC9FD1C3A}</a:tableStyleId>
              </a:tblPr>
              <a:tblGrid>
                <a:gridCol w="1960127"/>
                <a:gridCol w="1414091"/>
                <a:gridCol w="1414091"/>
                <a:gridCol w="1414091"/>
                <a:gridCol w="1414091"/>
                <a:gridCol w="1414091"/>
              </a:tblGrid>
              <a:tr h="370840">
                <a:tc>
                  <a:txBody>
                    <a:bodyPr/>
                    <a:lstStyle/>
                    <a:p>
                      <a:endParaRPr lang="en-US" sz="1400" dirty="0">
                        <a:latin typeface="Georgia" charset="0"/>
                        <a:ea typeface="Georgia" charset="0"/>
                        <a:cs typeface="Georgia" charset="0"/>
                      </a:endParaRPr>
                    </a:p>
                  </a:txBody>
                  <a:tcPr/>
                </a:tc>
                <a:tc>
                  <a:txBody>
                    <a:bodyPr/>
                    <a:lstStyle/>
                    <a:p>
                      <a:r>
                        <a:rPr lang="en-US" sz="1400" dirty="0" smtClean="0">
                          <a:latin typeface="Georgia" charset="0"/>
                          <a:ea typeface="Georgia" charset="0"/>
                          <a:cs typeface="Georgia" charset="0"/>
                        </a:rPr>
                        <a:t>Option 1 – BAU</a:t>
                      </a:r>
                      <a:endParaRPr lang="en-US" sz="1400" dirty="0">
                        <a:latin typeface="Georgia" charset="0"/>
                        <a:ea typeface="Georgia" charset="0"/>
                        <a:cs typeface="Georgia" charset="0"/>
                      </a:endParaRPr>
                    </a:p>
                  </a:txBody>
                  <a:tcPr/>
                </a:tc>
                <a:tc>
                  <a:txBody>
                    <a:bodyPr/>
                    <a:lstStyle/>
                    <a:p>
                      <a:r>
                        <a:rPr lang="en-US" sz="1400" dirty="0" smtClean="0">
                          <a:latin typeface="Georgia" charset="0"/>
                          <a:ea typeface="Georgia" charset="0"/>
                          <a:cs typeface="Georgia" charset="0"/>
                        </a:rPr>
                        <a:t>Option 2 –EN and ISO test methods,    AU/NZ MEPS 10%,</a:t>
                      </a:r>
                    </a:p>
                    <a:p>
                      <a:r>
                        <a:rPr lang="en-US" sz="1400" dirty="0" smtClean="0">
                          <a:latin typeface="Georgia" charset="0"/>
                          <a:ea typeface="Georgia" charset="0"/>
                          <a:cs typeface="Georgia" charset="0"/>
                        </a:rPr>
                        <a:t>labelling </a:t>
                      </a:r>
                      <a:endParaRPr lang="en-US" sz="1400" dirty="0">
                        <a:latin typeface="Georgia" charset="0"/>
                        <a:ea typeface="Georgia" charset="0"/>
                        <a:cs typeface="Georgia" charset="0"/>
                      </a:endParaRPr>
                    </a:p>
                  </a:txBody>
                  <a:tcPr/>
                </a:tc>
                <a:tc>
                  <a:txBody>
                    <a:bodyPr/>
                    <a:lstStyle/>
                    <a:p>
                      <a:r>
                        <a:rPr lang="en-US" sz="1400" dirty="0" smtClean="0">
                          <a:latin typeface="Georgia" charset="0"/>
                          <a:ea typeface="Georgia" charset="0"/>
                          <a:cs typeface="Georgia" charset="0"/>
                        </a:rPr>
                        <a:t>Option 3 – EN and ISO test methods,    AU/NZ MEPS 30%,</a:t>
                      </a:r>
                    </a:p>
                    <a:p>
                      <a:r>
                        <a:rPr lang="en-US" sz="1400" dirty="0" smtClean="0">
                          <a:latin typeface="Georgia" charset="0"/>
                          <a:ea typeface="Georgia" charset="0"/>
                          <a:cs typeface="Georgia" charset="0"/>
                        </a:rPr>
                        <a:t>labelling </a:t>
                      </a:r>
                      <a:endParaRPr lang="en-US" sz="1400" dirty="0">
                        <a:latin typeface="Georgia" charset="0"/>
                        <a:ea typeface="Georgia" charset="0"/>
                        <a:cs typeface="Georgia" charset="0"/>
                      </a:endParaRPr>
                    </a:p>
                  </a:txBody>
                  <a:tcPr/>
                </a:tc>
                <a:tc>
                  <a:txBody>
                    <a:bodyPr/>
                    <a:lstStyle/>
                    <a:p>
                      <a:r>
                        <a:rPr lang="en-US" sz="1600" b="1" dirty="0" smtClean="0">
                          <a:solidFill>
                            <a:srgbClr val="FFFF00"/>
                          </a:solidFill>
                          <a:latin typeface="Georgia" charset="0"/>
                          <a:ea typeface="Georgia" charset="0"/>
                          <a:cs typeface="Georgia" charset="0"/>
                        </a:rPr>
                        <a:t>Option 4 –  EN and ISO test methods,  EC  MEPS,  labelling</a:t>
                      </a:r>
                      <a:endParaRPr lang="en-US" sz="1600" b="1" dirty="0">
                        <a:solidFill>
                          <a:srgbClr val="FFFF00"/>
                        </a:solidFill>
                        <a:latin typeface="Georgia" charset="0"/>
                        <a:ea typeface="Georgia" charset="0"/>
                        <a:cs typeface="Georgia" charset="0"/>
                      </a:endParaRPr>
                    </a:p>
                  </a:txBody>
                  <a:tcPr/>
                </a:tc>
                <a:tc>
                  <a:txBody>
                    <a:bodyPr/>
                    <a:lstStyle/>
                    <a:p>
                      <a:r>
                        <a:rPr lang="en-US" sz="1400" dirty="0" smtClean="0">
                          <a:latin typeface="Georgia" charset="0"/>
                          <a:ea typeface="Georgia" charset="0"/>
                          <a:cs typeface="Georgia" charset="0"/>
                        </a:rPr>
                        <a:t>Option 5 – non-regulatory options (in addition to BAU</a:t>
                      </a:r>
                      <a:endParaRPr lang="en-US" sz="1400" dirty="0">
                        <a:latin typeface="Georgia" charset="0"/>
                        <a:ea typeface="Georgia" charset="0"/>
                        <a:cs typeface="Georgia" charset="0"/>
                      </a:endParaRPr>
                    </a:p>
                  </a:txBody>
                  <a:tcPr/>
                </a:tc>
              </a:tr>
              <a:tr h="518160">
                <a:tc>
                  <a:txBody>
                    <a:bodyPr/>
                    <a:lstStyle/>
                    <a:p>
                      <a:r>
                        <a:rPr lang="en-US" sz="1400" dirty="0" smtClean="0">
                          <a:latin typeface="Georgia" charset="0"/>
                          <a:ea typeface="Georgia" charset="0"/>
                          <a:cs typeface="Georgia" charset="0"/>
                        </a:rPr>
                        <a:t>Move to International ISO and EN test methods</a:t>
                      </a:r>
                      <a:endParaRPr lang="en-US" sz="1400" dirty="0">
                        <a:latin typeface="Georgia" charset="0"/>
                        <a:ea typeface="Georgia" charset="0"/>
                        <a:cs typeface="Georgia"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Georgia" charset="0"/>
                          <a:ea typeface="Georgia" charset="0"/>
                          <a:cs typeface="Georgia" charset="0"/>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Georgia" charset="0"/>
                          <a:ea typeface="Georgia" charset="0"/>
                          <a:cs typeface="Georgia" charset="0"/>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Georgia" charset="0"/>
                          <a:ea typeface="Georgia" charset="0"/>
                          <a:cs typeface="Georgia" charset="0"/>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rgbClr val="EE1C24"/>
                          </a:solidFill>
                          <a:latin typeface="Georgia" charset="0"/>
                          <a:ea typeface="Georgia" charset="0"/>
                          <a:cs typeface="Georgia" charset="0"/>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Georgia" charset="0"/>
                          <a:ea typeface="Georgia" charset="0"/>
                          <a:cs typeface="Georgia" charset="0"/>
                        </a:rPr>
                        <a:t>✗</a:t>
                      </a:r>
                    </a:p>
                  </a:txBody>
                  <a:tcPr anchor="ctr"/>
                </a:tc>
              </a:tr>
              <a:tr h="518160">
                <a:tc>
                  <a:txBody>
                    <a:bodyPr/>
                    <a:lstStyle/>
                    <a:p>
                      <a:r>
                        <a:rPr lang="en-US" sz="1400" dirty="0" smtClean="0">
                          <a:latin typeface="Georgia" charset="0"/>
                          <a:ea typeface="Georgia" charset="0"/>
                          <a:cs typeface="Georgia" charset="0"/>
                        </a:rPr>
                        <a:t>New AU/NZ MEPS levels</a:t>
                      </a:r>
                      <a:endParaRPr lang="en-US" sz="1400" dirty="0">
                        <a:latin typeface="Georgia" charset="0"/>
                        <a:ea typeface="Georgia" charset="0"/>
                        <a:cs typeface="Georgia" charset="0"/>
                      </a:endParaRPr>
                    </a:p>
                  </a:txBody>
                  <a:tcPr anchor="ctr"/>
                </a:tc>
                <a:tc>
                  <a:txBody>
                    <a:bodyPr/>
                    <a:lstStyle/>
                    <a:p>
                      <a:pPr algn="ctr"/>
                      <a:r>
                        <a:rPr lang="en-US" sz="1400" dirty="0" smtClean="0">
                          <a:latin typeface="Georgia" charset="0"/>
                          <a:ea typeface="Georgia" charset="0"/>
                          <a:cs typeface="Georgia" charset="0"/>
                        </a:rPr>
                        <a:t>✗</a:t>
                      </a:r>
                      <a:endParaRPr lang="en-US" sz="1400" dirty="0">
                        <a:latin typeface="Georgia" charset="0"/>
                        <a:ea typeface="Georgia" charset="0"/>
                        <a:cs typeface="Georgia"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Georgia" charset="0"/>
                          <a:ea typeface="Georgia" charset="0"/>
                          <a:cs typeface="Georgia" charset="0"/>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Georgia" charset="0"/>
                          <a:ea typeface="Georgia" charset="0"/>
                          <a:cs typeface="Georgia" charset="0"/>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rgbClr val="EE1C24"/>
                          </a:solidFill>
                          <a:latin typeface="Georgia" charset="0"/>
                          <a:ea typeface="Georgia" charset="0"/>
                          <a:cs typeface="Georgia" charset="0"/>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Georgia" charset="0"/>
                          <a:ea typeface="Georgia" charset="0"/>
                          <a:cs typeface="Georgia" charset="0"/>
                        </a:rPr>
                        <a:t>✗</a:t>
                      </a:r>
                    </a:p>
                  </a:txBody>
                  <a:tcPr anchor="ctr"/>
                </a:tc>
              </a:tr>
              <a:tr h="518160">
                <a:tc>
                  <a:txBody>
                    <a:bodyPr/>
                    <a:lstStyle/>
                    <a:p>
                      <a:r>
                        <a:rPr lang="en-US" sz="1400" dirty="0" smtClean="0">
                          <a:latin typeface="Georgia" charset="0"/>
                          <a:ea typeface="Georgia" charset="0"/>
                          <a:cs typeface="Georgia" charset="0"/>
                        </a:rPr>
                        <a:t>EC MEPS levels</a:t>
                      </a:r>
                      <a:endParaRPr lang="en-US" sz="1400" dirty="0">
                        <a:latin typeface="Georgia" charset="0"/>
                        <a:ea typeface="Georgia" charset="0"/>
                        <a:cs typeface="Georgia"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Georgia" charset="0"/>
                          <a:ea typeface="Georgia" charset="0"/>
                          <a:cs typeface="Georgia" charset="0"/>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Georgia" charset="0"/>
                          <a:ea typeface="Georgia" charset="0"/>
                          <a:cs typeface="Georgia" charset="0"/>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Georgia" charset="0"/>
                          <a:ea typeface="Georgia" charset="0"/>
                          <a:cs typeface="Georgia" charset="0"/>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rgbClr val="EE1C24"/>
                          </a:solidFill>
                          <a:latin typeface="Georgia" charset="0"/>
                          <a:ea typeface="Georgia" charset="0"/>
                          <a:cs typeface="Georgia" charset="0"/>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Georgia" charset="0"/>
                          <a:ea typeface="Georgia" charset="0"/>
                          <a:cs typeface="Georgia" charset="0"/>
                        </a:rPr>
                        <a:t>✗</a:t>
                      </a:r>
                    </a:p>
                  </a:txBody>
                  <a:tcPr anchor="ctr"/>
                </a:tc>
              </a:tr>
              <a:tr h="518160">
                <a:tc>
                  <a:txBody>
                    <a:bodyPr/>
                    <a:lstStyle/>
                    <a:p>
                      <a:r>
                        <a:rPr lang="en-US" sz="1400" dirty="0" smtClean="0">
                          <a:latin typeface="Georgia" charset="0"/>
                          <a:ea typeface="Georgia" charset="0"/>
                          <a:cs typeface="Georgia" charset="0"/>
                        </a:rPr>
                        <a:t>Labelling</a:t>
                      </a:r>
                      <a:endParaRPr lang="en-US" sz="1400" dirty="0">
                        <a:latin typeface="Georgia" charset="0"/>
                        <a:ea typeface="Georgia" charset="0"/>
                        <a:cs typeface="Georgia"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Georgia" charset="0"/>
                          <a:ea typeface="Georgia" charset="0"/>
                          <a:cs typeface="Georgia" charset="0"/>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Georgia" charset="0"/>
                          <a:ea typeface="Georgia" charset="0"/>
                          <a:cs typeface="Georgia" charset="0"/>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Georgia" charset="0"/>
                          <a:ea typeface="Georgia" charset="0"/>
                          <a:cs typeface="Georgia" charset="0"/>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rgbClr val="EE1C24"/>
                          </a:solidFill>
                          <a:latin typeface="Georgia" charset="0"/>
                          <a:ea typeface="Georgia" charset="0"/>
                          <a:cs typeface="Georgia" charset="0"/>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latin typeface="Georgia" charset="0"/>
                          <a:ea typeface="Georgia" charset="0"/>
                          <a:cs typeface="Georgia" charset="0"/>
                        </a:rPr>
                        <a:t>✓</a:t>
                      </a:r>
                    </a:p>
                  </a:txBody>
                  <a:tcPr anchor="ctr"/>
                </a:tc>
              </a:tr>
              <a:tr h="518160">
                <a:tc>
                  <a:txBody>
                    <a:bodyPr/>
                    <a:lstStyle/>
                    <a:p>
                      <a:r>
                        <a:rPr lang="en-US" sz="1400" dirty="0" smtClean="0">
                          <a:latin typeface="Georgia" charset="0"/>
                          <a:ea typeface="Georgia" charset="0"/>
                          <a:cs typeface="Georgia" charset="0"/>
                        </a:rPr>
                        <a:t>Modelled date of implementation</a:t>
                      </a:r>
                      <a:endParaRPr lang="en-US" sz="1400" dirty="0">
                        <a:latin typeface="Georgia" charset="0"/>
                        <a:ea typeface="Georgia" charset="0"/>
                        <a:cs typeface="Georgia" charset="0"/>
                      </a:endParaRPr>
                    </a:p>
                  </a:txBody>
                  <a:tcPr anchor="ctr"/>
                </a:tc>
                <a:tc>
                  <a:txBody>
                    <a:bodyPr/>
                    <a:lstStyle/>
                    <a:p>
                      <a:pPr algn="ctr"/>
                      <a:r>
                        <a:rPr lang="en-US" sz="1400" dirty="0" smtClean="0">
                          <a:latin typeface="Georgia" charset="0"/>
                          <a:ea typeface="Georgia" charset="0"/>
                          <a:cs typeface="Georgia" charset="0"/>
                        </a:rPr>
                        <a:t>N.A.</a:t>
                      </a:r>
                      <a:endParaRPr lang="en-US" sz="1400" dirty="0">
                        <a:latin typeface="Georgia" charset="0"/>
                        <a:ea typeface="Georgia" charset="0"/>
                        <a:cs typeface="Georgia" charset="0"/>
                      </a:endParaRPr>
                    </a:p>
                  </a:txBody>
                  <a:tcPr anchor="ctr"/>
                </a:tc>
                <a:tc>
                  <a:txBody>
                    <a:bodyPr/>
                    <a:lstStyle/>
                    <a:p>
                      <a:pPr algn="ctr"/>
                      <a:r>
                        <a:rPr lang="en-US" sz="1400" dirty="0" smtClean="0">
                          <a:latin typeface="Georgia" charset="0"/>
                          <a:ea typeface="Georgia" charset="0"/>
                          <a:cs typeface="Georgia" charset="0"/>
                        </a:rPr>
                        <a:t>2017</a:t>
                      </a:r>
                      <a:endParaRPr lang="en-US" sz="1400" dirty="0">
                        <a:latin typeface="Georgia" charset="0"/>
                        <a:ea typeface="Georgia" charset="0"/>
                        <a:cs typeface="Georgia" charset="0"/>
                      </a:endParaRPr>
                    </a:p>
                  </a:txBody>
                  <a:tcPr anchor="ctr"/>
                </a:tc>
                <a:tc>
                  <a:txBody>
                    <a:bodyPr/>
                    <a:lstStyle/>
                    <a:p>
                      <a:pPr algn="ctr"/>
                      <a:r>
                        <a:rPr lang="en-US" sz="1400" dirty="0" smtClean="0">
                          <a:latin typeface="Georgia" charset="0"/>
                          <a:ea typeface="Georgia" charset="0"/>
                          <a:cs typeface="Georgia" charset="0"/>
                        </a:rPr>
                        <a:t>2017</a:t>
                      </a:r>
                      <a:endParaRPr lang="en-US" sz="1400" dirty="0">
                        <a:latin typeface="Georgia" charset="0"/>
                        <a:ea typeface="Georgia" charset="0"/>
                        <a:cs typeface="Georgia" charset="0"/>
                      </a:endParaRPr>
                    </a:p>
                  </a:txBody>
                  <a:tcPr anchor="ctr"/>
                </a:tc>
                <a:tc>
                  <a:txBody>
                    <a:bodyPr/>
                    <a:lstStyle/>
                    <a:p>
                      <a:pPr algn="ctr"/>
                      <a:r>
                        <a:rPr lang="en-US" sz="1600" b="1" dirty="0" smtClean="0">
                          <a:solidFill>
                            <a:srgbClr val="EE1C24"/>
                          </a:solidFill>
                          <a:latin typeface="Georgia" charset="0"/>
                          <a:ea typeface="Georgia" charset="0"/>
                          <a:cs typeface="Georgia" charset="0"/>
                        </a:rPr>
                        <a:t>2017</a:t>
                      </a:r>
                      <a:endParaRPr lang="en-US" sz="1600" b="1" dirty="0">
                        <a:solidFill>
                          <a:srgbClr val="EE1C24"/>
                        </a:solidFill>
                        <a:latin typeface="Georgia" charset="0"/>
                        <a:ea typeface="Georgia" charset="0"/>
                        <a:cs typeface="Georgia" charset="0"/>
                      </a:endParaRPr>
                    </a:p>
                  </a:txBody>
                  <a:tcPr anchor="ctr"/>
                </a:tc>
                <a:tc>
                  <a:txBody>
                    <a:bodyPr/>
                    <a:lstStyle/>
                    <a:p>
                      <a:pPr algn="ctr"/>
                      <a:r>
                        <a:rPr lang="en-US" sz="1400" dirty="0" smtClean="0">
                          <a:latin typeface="Georgia" charset="0"/>
                          <a:ea typeface="Georgia" charset="0"/>
                          <a:cs typeface="Georgia" charset="0"/>
                        </a:rPr>
                        <a:t>2017</a:t>
                      </a:r>
                      <a:endParaRPr lang="en-US" sz="1400" dirty="0">
                        <a:latin typeface="Georgia" charset="0"/>
                        <a:ea typeface="Georgia" charset="0"/>
                        <a:cs typeface="Georgia" charset="0"/>
                      </a:endParaRPr>
                    </a:p>
                  </a:txBody>
                  <a:tcPr anchor="ctr"/>
                </a:tc>
              </a:tr>
            </a:tbl>
          </a:graphicData>
        </a:graphic>
      </p:graphicFrame>
      <p:sp>
        <p:nvSpPr>
          <p:cNvPr id="3" name="Slide Number Placeholder 2"/>
          <p:cNvSpPr>
            <a:spLocks noGrp="1"/>
          </p:cNvSpPr>
          <p:nvPr>
            <p:ph type="sldNum" sz="quarter" idx="12"/>
          </p:nvPr>
        </p:nvSpPr>
        <p:spPr/>
        <p:txBody>
          <a:bodyPr/>
          <a:lstStyle/>
          <a:p>
            <a:pPr>
              <a:defRPr/>
            </a:pPr>
            <a:fld id="{2B58FAB4-4C79-4D87-84C0-9D751F76122B}" type="slidenum">
              <a:rPr lang="en-US" smtClean="0"/>
              <a:pPr>
                <a:defRPr/>
              </a:pPr>
              <a:t>42</a:t>
            </a:fld>
            <a:endParaRPr lang="en-US" dirty="0"/>
          </a:p>
        </p:txBody>
      </p:sp>
    </p:spTree>
    <p:extLst>
      <p:ext uri="{BB962C8B-B14F-4D97-AF65-F5344CB8AC3E}">
        <p14:creationId xmlns:p14="http://schemas.microsoft.com/office/powerpoint/2010/main" val="35344139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options under consideration</a:t>
            </a:r>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2510561348"/>
              </p:ext>
            </p:extLst>
          </p:nvPr>
        </p:nvGraphicFramePr>
        <p:xfrm>
          <a:off x="56706" y="1203253"/>
          <a:ext cx="9030587" cy="3852672"/>
        </p:xfrm>
        <a:graphic>
          <a:graphicData uri="http://schemas.openxmlformats.org/drawingml/2006/table">
            <a:tbl>
              <a:tblPr firstRow="1" bandRow="1">
                <a:tableStyleId>{5C22544A-7EE6-4342-B048-85BDC9FD1C3A}</a:tableStyleId>
              </a:tblPr>
              <a:tblGrid>
                <a:gridCol w="3288279"/>
                <a:gridCol w="1116761"/>
                <a:gridCol w="1116761"/>
                <a:gridCol w="1116761"/>
                <a:gridCol w="2392025"/>
              </a:tblGrid>
              <a:tr h="370840">
                <a:tc>
                  <a:txBody>
                    <a:bodyPr/>
                    <a:lstStyle/>
                    <a:p>
                      <a:endParaRPr lang="en-US" sz="1200" dirty="0">
                        <a:latin typeface="Georgia" charset="0"/>
                        <a:ea typeface="Georgia" charset="0"/>
                        <a:cs typeface="Georgia" charset="0"/>
                      </a:endParaRPr>
                    </a:p>
                  </a:txBody>
                  <a:tcPr/>
                </a:tc>
                <a:tc>
                  <a:txBody>
                    <a:bodyPr/>
                    <a:lstStyle/>
                    <a:p>
                      <a:pPr algn="ctr">
                        <a:lnSpc>
                          <a:spcPct val="115000"/>
                        </a:lnSpc>
                        <a:spcAft>
                          <a:spcPts val="0"/>
                        </a:spcAft>
                      </a:pPr>
                      <a:r>
                        <a:rPr lang="en-NZ" sz="1200" b="1" dirty="0">
                          <a:solidFill>
                            <a:srgbClr val="FFFFFF"/>
                          </a:solidFill>
                          <a:effectLst/>
                          <a:latin typeface="Georgia" charset="0"/>
                          <a:ea typeface="Georgia" charset="0"/>
                          <a:cs typeface="Georgia" charset="0"/>
                        </a:rPr>
                        <a:t>Standards publication date </a:t>
                      </a:r>
                      <a:endParaRPr lang="en-US" sz="1200" dirty="0">
                        <a:effectLst/>
                        <a:latin typeface="Georgia" charset="0"/>
                        <a:ea typeface="Georgia" charset="0"/>
                        <a:cs typeface="Georgia" charset="0"/>
                      </a:endParaRPr>
                    </a:p>
                  </a:txBody>
                  <a:tcPr marL="68580" marR="68580" marT="0" marB="0"/>
                </a:tc>
                <a:tc>
                  <a:txBody>
                    <a:bodyPr/>
                    <a:lstStyle/>
                    <a:p>
                      <a:pPr algn="ctr">
                        <a:lnSpc>
                          <a:spcPct val="115000"/>
                        </a:lnSpc>
                        <a:spcAft>
                          <a:spcPts val="0"/>
                        </a:spcAft>
                      </a:pPr>
                      <a:r>
                        <a:rPr lang="en-NZ" sz="1200" b="1" dirty="0">
                          <a:solidFill>
                            <a:srgbClr val="FFFFFF"/>
                          </a:solidFill>
                          <a:effectLst/>
                          <a:latin typeface="Georgia" charset="0"/>
                          <a:ea typeface="Georgia" charset="0"/>
                          <a:cs typeface="Georgia" charset="0"/>
                        </a:rPr>
                        <a:t>MEPS levels publication date in </a:t>
                      </a:r>
                      <a:r>
                        <a:rPr lang="en-NZ" sz="1200" b="1" dirty="0" smtClean="0">
                          <a:solidFill>
                            <a:srgbClr val="FFFFFF"/>
                          </a:solidFill>
                          <a:effectLst/>
                          <a:latin typeface="Georgia" charset="0"/>
                          <a:ea typeface="Georgia" charset="0"/>
                          <a:cs typeface="Georgia" charset="0"/>
                        </a:rPr>
                        <a:t>Europe</a:t>
                      </a:r>
                    </a:p>
                    <a:p>
                      <a:pPr algn="ctr">
                        <a:lnSpc>
                          <a:spcPct val="115000"/>
                        </a:lnSpc>
                        <a:spcAft>
                          <a:spcPts val="0"/>
                        </a:spcAft>
                      </a:pPr>
                      <a:endParaRPr lang="en-US" sz="1200" dirty="0">
                        <a:effectLst/>
                        <a:latin typeface="Georgia" charset="0"/>
                        <a:ea typeface="Georgia" charset="0"/>
                        <a:cs typeface="Georgia" charset="0"/>
                      </a:endParaRPr>
                    </a:p>
                  </a:txBody>
                  <a:tcPr marL="68580" marR="68580" marT="0" marB="0"/>
                </a:tc>
                <a:tc>
                  <a:txBody>
                    <a:bodyPr/>
                    <a:lstStyle/>
                    <a:p>
                      <a:pPr algn="ctr">
                        <a:lnSpc>
                          <a:spcPct val="115000"/>
                        </a:lnSpc>
                        <a:spcAft>
                          <a:spcPts val="0"/>
                        </a:spcAft>
                      </a:pPr>
                      <a:r>
                        <a:rPr lang="en-NZ" sz="1200" b="1" dirty="0">
                          <a:solidFill>
                            <a:srgbClr val="FFFFFF"/>
                          </a:solidFill>
                          <a:effectLst/>
                          <a:latin typeface="Georgia" charset="0"/>
                          <a:ea typeface="Georgia" charset="0"/>
                          <a:cs typeface="Georgia" charset="0"/>
                        </a:rPr>
                        <a:t>MEPS regulation date in Europe</a:t>
                      </a:r>
                      <a:endParaRPr lang="en-US" sz="1200" dirty="0">
                        <a:effectLst/>
                        <a:latin typeface="Georgia" charset="0"/>
                        <a:ea typeface="Georgia" charset="0"/>
                        <a:cs typeface="Georgia" charset="0"/>
                      </a:endParaRPr>
                    </a:p>
                  </a:txBody>
                  <a:tcPr marL="68580" marR="68580" marT="0" marB="0"/>
                </a:tc>
                <a:tc>
                  <a:txBody>
                    <a:bodyPr/>
                    <a:lstStyle/>
                    <a:p>
                      <a:pPr algn="l">
                        <a:lnSpc>
                          <a:spcPct val="115000"/>
                        </a:lnSpc>
                        <a:spcAft>
                          <a:spcPts val="0"/>
                        </a:spcAft>
                      </a:pPr>
                      <a:r>
                        <a:rPr lang="en-NZ" sz="1200" b="1" dirty="0">
                          <a:solidFill>
                            <a:srgbClr val="FFFFFF"/>
                          </a:solidFill>
                          <a:effectLst/>
                          <a:latin typeface="Georgia" charset="0"/>
                          <a:ea typeface="Georgia" charset="0"/>
                          <a:cs typeface="Georgia" charset="0"/>
                        </a:rPr>
                        <a:t>Parts of standards or regulations that are not being considered for </a:t>
                      </a:r>
                      <a:r>
                        <a:rPr lang="en-NZ" sz="1200" b="1" dirty="0" smtClean="0">
                          <a:solidFill>
                            <a:srgbClr val="FFFFFF"/>
                          </a:solidFill>
                          <a:effectLst/>
                          <a:latin typeface="Georgia" charset="0"/>
                          <a:ea typeface="Georgia" charset="0"/>
                          <a:cs typeface="Georgia" charset="0"/>
                        </a:rPr>
                        <a:t>AU </a:t>
                      </a:r>
                      <a:r>
                        <a:rPr lang="en-NZ" sz="1200" b="1" dirty="0">
                          <a:solidFill>
                            <a:srgbClr val="FFFFFF"/>
                          </a:solidFill>
                          <a:effectLst/>
                          <a:latin typeface="Georgia" charset="0"/>
                          <a:ea typeface="Georgia" charset="0"/>
                          <a:cs typeface="Georgia" charset="0"/>
                        </a:rPr>
                        <a:t>and NZ under this current </a:t>
                      </a:r>
                      <a:r>
                        <a:rPr lang="en-NZ" sz="1200" b="1" dirty="0" smtClean="0">
                          <a:solidFill>
                            <a:srgbClr val="FFFFFF"/>
                          </a:solidFill>
                          <a:effectLst/>
                          <a:latin typeface="Georgia" charset="0"/>
                          <a:ea typeface="Georgia" charset="0"/>
                          <a:cs typeface="Georgia" charset="0"/>
                        </a:rPr>
                        <a:t>proposal</a:t>
                      </a:r>
                    </a:p>
                    <a:p>
                      <a:pPr algn="l">
                        <a:lnSpc>
                          <a:spcPct val="115000"/>
                        </a:lnSpc>
                        <a:spcAft>
                          <a:spcPts val="0"/>
                        </a:spcAft>
                      </a:pPr>
                      <a:endParaRPr lang="en-US" sz="1200" dirty="0">
                        <a:effectLst/>
                        <a:latin typeface="Georgia" charset="0"/>
                        <a:ea typeface="Georgia" charset="0"/>
                        <a:cs typeface="Georgia" charset="0"/>
                      </a:endParaRPr>
                    </a:p>
                  </a:txBody>
                  <a:tcPr marL="68580" marR="68580" marT="0" marB="0"/>
                </a:tc>
              </a:tr>
              <a:tr h="518160">
                <a:tc>
                  <a:txBody>
                    <a:bodyPr/>
                    <a:lstStyle/>
                    <a:p>
                      <a:pPr algn="l">
                        <a:lnSpc>
                          <a:spcPct val="115000"/>
                        </a:lnSpc>
                        <a:spcAft>
                          <a:spcPts val="0"/>
                        </a:spcAft>
                      </a:pPr>
                      <a:r>
                        <a:rPr lang="en-NZ" sz="1200" b="0" dirty="0">
                          <a:effectLst/>
                          <a:latin typeface="Georgia" charset="0"/>
                          <a:ea typeface="Georgia" charset="0"/>
                          <a:cs typeface="Georgia" charset="0"/>
                        </a:rPr>
                        <a:t>ISO 23953 Refrigerated </a:t>
                      </a:r>
                      <a:r>
                        <a:rPr lang="en-NZ" sz="1200" b="0" dirty="0" smtClean="0">
                          <a:effectLst/>
                          <a:latin typeface="Georgia" charset="0"/>
                          <a:ea typeface="Georgia" charset="0"/>
                          <a:cs typeface="Georgia" charset="0"/>
                        </a:rPr>
                        <a:t>display cabinets</a:t>
                      </a:r>
                      <a:endParaRPr lang="en-US" sz="1200" b="0" dirty="0">
                        <a:effectLst/>
                        <a:latin typeface="Georgia" charset="0"/>
                        <a:ea typeface="Georgia" charset="0"/>
                        <a:cs typeface="Georgia" charset="0"/>
                      </a:endParaRPr>
                    </a:p>
                  </a:txBody>
                  <a:tcPr marL="68580" marR="68580" marT="0" marB="0" anchor="ctr"/>
                </a:tc>
                <a:tc>
                  <a:txBody>
                    <a:bodyPr/>
                    <a:lstStyle/>
                    <a:p>
                      <a:pPr marL="22225" algn="ctr">
                        <a:lnSpc>
                          <a:spcPct val="115000"/>
                        </a:lnSpc>
                        <a:spcBef>
                          <a:spcPts val="300"/>
                        </a:spcBef>
                        <a:spcAft>
                          <a:spcPts val="300"/>
                        </a:spcAft>
                        <a:tabLst>
                          <a:tab pos="2091055" algn="l"/>
                        </a:tabLst>
                      </a:pPr>
                      <a:r>
                        <a:rPr lang="en-NZ" sz="1200" dirty="0" smtClean="0">
                          <a:effectLst/>
                          <a:latin typeface="Georgia" charset="0"/>
                          <a:ea typeface="Georgia" charset="0"/>
                          <a:cs typeface="Georgia" charset="0"/>
                        </a:rPr>
                        <a:t>Published</a:t>
                      </a:r>
                      <a:endParaRPr lang="en-US" sz="1200" dirty="0">
                        <a:effectLst/>
                        <a:latin typeface="Georgia" charset="0"/>
                        <a:ea typeface="Georgia" charset="0"/>
                        <a:cs typeface="Georgia" charset="0"/>
                      </a:endParaRPr>
                    </a:p>
                  </a:txBody>
                  <a:tcPr marL="68580" marR="68580" marT="0" marB="0" anchor="ctr"/>
                </a:tc>
                <a:tc>
                  <a:txBody>
                    <a:bodyPr/>
                    <a:lstStyle/>
                    <a:p>
                      <a:pPr marL="22225" algn="ctr">
                        <a:lnSpc>
                          <a:spcPct val="115000"/>
                        </a:lnSpc>
                        <a:spcBef>
                          <a:spcPts val="300"/>
                        </a:spcBef>
                        <a:spcAft>
                          <a:spcPts val="300"/>
                        </a:spcAft>
                        <a:tabLst>
                          <a:tab pos="2091055" algn="l"/>
                        </a:tabLst>
                      </a:pPr>
                      <a:r>
                        <a:rPr lang="en-AU" sz="1200" dirty="0">
                          <a:effectLst/>
                          <a:latin typeface="Georgia" charset="0"/>
                          <a:ea typeface="Georgia" charset="0"/>
                          <a:cs typeface="Georgia" charset="0"/>
                        </a:rPr>
                        <a:t>mid 2018</a:t>
                      </a:r>
                      <a:endParaRPr lang="en-US" sz="1200" dirty="0">
                        <a:effectLst/>
                        <a:latin typeface="Georgia" charset="0"/>
                        <a:ea typeface="Georgia" charset="0"/>
                        <a:cs typeface="Georgia" charset="0"/>
                      </a:endParaRPr>
                    </a:p>
                  </a:txBody>
                  <a:tcPr marL="68580" marR="68580" marT="0" marB="0" anchor="ctr"/>
                </a:tc>
                <a:tc>
                  <a:txBody>
                    <a:bodyPr/>
                    <a:lstStyle/>
                    <a:p>
                      <a:pPr marL="22225" algn="ctr">
                        <a:lnSpc>
                          <a:spcPct val="115000"/>
                        </a:lnSpc>
                        <a:spcBef>
                          <a:spcPts val="300"/>
                        </a:spcBef>
                        <a:spcAft>
                          <a:spcPts val="300"/>
                        </a:spcAft>
                        <a:tabLst>
                          <a:tab pos="2091055" algn="l"/>
                        </a:tabLst>
                      </a:pPr>
                      <a:r>
                        <a:rPr lang="en-AU" sz="1200" dirty="0">
                          <a:effectLst/>
                          <a:latin typeface="Georgia" charset="0"/>
                          <a:ea typeface="Georgia" charset="0"/>
                          <a:cs typeface="Georgia" charset="0"/>
                        </a:rPr>
                        <a:t>mid 2019</a:t>
                      </a:r>
                      <a:endParaRPr lang="en-US" sz="1200" dirty="0">
                        <a:effectLst/>
                        <a:latin typeface="Georgia" charset="0"/>
                        <a:ea typeface="Georgia" charset="0"/>
                        <a:cs typeface="Georgia" charset="0"/>
                      </a:endParaRPr>
                    </a:p>
                  </a:txBody>
                  <a:tcPr marL="68580" marR="68580" marT="0" marB="0" anchor="ctr"/>
                </a:tc>
                <a:tc>
                  <a:txBody>
                    <a:bodyPr/>
                    <a:lstStyle/>
                    <a:p>
                      <a:pPr marL="22225" algn="ctr">
                        <a:lnSpc>
                          <a:spcPct val="115000"/>
                        </a:lnSpc>
                        <a:spcBef>
                          <a:spcPts val="300"/>
                        </a:spcBef>
                        <a:spcAft>
                          <a:spcPts val="300"/>
                        </a:spcAft>
                        <a:tabLst>
                          <a:tab pos="2091055" algn="l"/>
                        </a:tabLst>
                      </a:pPr>
                      <a:r>
                        <a:rPr lang="en-AU" sz="1200" dirty="0">
                          <a:effectLst/>
                          <a:latin typeface="Georgia" charset="0"/>
                          <a:ea typeface="Georgia" charset="0"/>
                          <a:cs typeface="Georgia" charset="0"/>
                        </a:rPr>
                        <a:t>Beverage Vending machines</a:t>
                      </a:r>
                      <a:endParaRPr lang="en-US" sz="1200" dirty="0">
                        <a:effectLst/>
                        <a:latin typeface="Georgia" charset="0"/>
                        <a:ea typeface="Georgia" charset="0"/>
                        <a:cs typeface="Georgia" charset="0"/>
                      </a:endParaRPr>
                    </a:p>
                  </a:txBody>
                  <a:tcPr marL="68580" marR="68580" marT="0" marB="0" anchor="ctr"/>
                </a:tc>
              </a:tr>
              <a:tr h="518160">
                <a:tc>
                  <a:txBody>
                    <a:bodyPr/>
                    <a:lstStyle/>
                    <a:p>
                      <a:pPr algn="l">
                        <a:lnSpc>
                          <a:spcPct val="115000"/>
                        </a:lnSpc>
                        <a:spcAft>
                          <a:spcPts val="0"/>
                        </a:spcAft>
                      </a:pPr>
                      <a:r>
                        <a:rPr lang="en-NZ" sz="1200" b="0" dirty="0">
                          <a:effectLst/>
                          <a:latin typeface="Georgia" charset="0"/>
                          <a:ea typeface="Georgia" charset="0"/>
                          <a:cs typeface="Georgia" charset="0"/>
                        </a:rPr>
                        <a:t>EN 16825 </a:t>
                      </a:r>
                      <a:r>
                        <a:rPr lang="en-AU" sz="1200" b="0" dirty="0">
                          <a:effectLst/>
                          <a:latin typeface="Georgia" charset="0"/>
                          <a:ea typeface="Georgia" charset="0"/>
                          <a:cs typeface="Georgia" charset="0"/>
                        </a:rPr>
                        <a:t>Refrigerated storage cabinets and counters for professional use</a:t>
                      </a:r>
                      <a:endParaRPr lang="en-US" sz="1200" b="0" dirty="0">
                        <a:effectLst/>
                        <a:latin typeface="Georgia" charset="0"/>
                        <a:ea typeface="Georgia" charset="0"/>
                        <a:cs typeface="Georgia" charset="0"/>
                      </a:endParaRPr>
                    </a:p>
                  </a:txBody>
                  <a:tcPr marL="68580" marR="68580" marT="0" marB="0" anchor="ctr"/>
                </a:tc>
                <a:tc>
                  <a:txBody>
                    <a:bodyPr/>
                    <a:lstStyle/>
                    <a:p>
                      <a:pPr marL="22225" algn="ctr">
                        <a:lnSpc>
                          <a:spcPct val="115000"/>
                        </a:lnSpc>
                        <a:spcBef>
                          <a:spcPts val="300"/>
                        </a:spcBef>
                        <a:spcAft>
                          <a:spcPts val="300"/>
                        </a:spcAft>
                        <a:tabLst>
                          <a:tab pos="2091055" algn="l"/>
                        </a:tabLst>
                      </a:pPr>
                      <a:r>
                        <a:rPr lang="en-NZ" sz="1200" dirty="0" smtClean="0">
                          <a:effectLst/>
                          <a:latin typeface="Georgia" charset="0"/>
                          <a:ea typeface="Georgia" charset="0"/>
                          <a:cs typeface="Georgia" charset="0"/>
                        </a:rPr>
                        <a:t>Published</a:t>
                      </a:r>
                      <a:endParaRPr lang="en-US" sz="1200" dirty="0">
                        <a:effectLst/>
                        <a:latin typeface="Georgia" charset="0"/>
                        <a:ea typeface="Georgia" charset="0"/>
                        <a:cs typeface="Georgia" charset="0"/>
                      </a:endParaRPr>
                    </a:p>
                  </a:txBody>
                  <a:tcPr marL="68580" marR="68580" marT="0" marB="0" anchor="ctr"/>
                </a:tc>
                <a:tc>
                  <a:txBody>
                    <a:bodyPr/>
                    <a:lstStyle/>
                    <a:p>
                      <a:pPr marL="22225" algn="ctr">
                        <a:lnSpc>
                          <a:spcPct val="115000"/>
                        </a:lnSpc>
                        <a:spcBef>
                          <a:spcPts val="300"/>
                        </a:spcBef>
                        <a:spcAft>
                          <a:spcPts val="300"/>
                        </a:spcAft>
                        <a:tabLst>
                          <a:tab pos="2091055" algn="l"/>
                        </a:tabLst>
                      </a:pPr>
                      <a:r>
                        <a:rPr lang="en-NZ" sz="1200" dirty="0">
                          <a:effectLst/>
                          <a:latin typeface="Georgia" charset="0"/>
                          <a:ea typeface="Georgia" charset="0"/>
                          <a:cs typeface="Georgia" charset="0"/>
                        </a:rPr>
                        <a:t>Published</a:t>
                      </a:r>
                      <a:endParaRPr lang="en-US" sz="1200" dirty="0">
                        <a:effectLst/>
                        <a:latin typeface="Georgia" charset="0"/>
                        <a:ea typeface="Georgia" charset="0"/>
                        <a:cs typeface="Georgia" charset="0"/>
                      </a:endParaRPr>
                    </a:p>
                  </a:txBody>
                  <a:tcPr marL="68580" marR="68580" marT="0" marB="0" anchor="ctr"/>
                </a:tc>
                <a:tc>
                  <a:txBody>
                    <a:bodyPr/>
                    <a:lstStyle/>
                    <a:p>
                      <a:pPr marL="22225" algn="ctr">
                        <a:lnSpc>
                          <a:spcPct val="115000"/>
                        </a:lnSpc>
                        <a:spcBef>
                          <a:spcPts val="300"/>
                        </a:spcBef>
                        <a:spcAft>
                          <a:spcPts val="300"/>
                        </a:spcAft>
                        <a:tabLst>
                          <a:tab pos="2091055" algn="l"/>
                        </a:tabLst>
                      </a:pPr>
                      <a:r>
                        <a:rPr lang="en-AU" sz="1200" dirty="0">
                          <a:effectLst/>
                          <a:latin typeface="Georgia" charset="0"/>
                          <a:ea typeface="Georgia" charset="0"/>
                          <a:cs typeface="Georgia" charset="0"/>
                        </a:rPr>
                        <a:t>July 2016</a:t>
                      </a:r>
                      <a:endParaRPr lang="en-US" sz="1200" dirty="0">
                        <a:effectLst/>
                        <a:latin typeface="Georgia" charset="0"/>
                        <a:ea typeface="Georgia" charset="0"/>
                        <a:cs typeface="Georgia" charset="0"/>
                      </a:endParaRPr>
                    </a:p>
                  </a:txBody>
                  <a:tcPr marL="68580" marR="68580" marT="0" marB="0" anchor="ctr"/>
                </a:tc>
                <a:tc>
                  <a:txBody>
                    <a:bodyPr/>
                    <a:lstStyle/>
                    <a:p>
                      <a:pPr marL="22225" algn="ctr">
                        <a:lnSpc>
                          <a:spcPct val="115000"/>
                        </a:lnSpc>
                        <a:spcBef>
                          <a:spcPts val="300"/>
                        </a:spcBef>
                        <a:spcAft>
                          <a:spcPts val="300"/>
                        </a:spcAft>
                        <a:tabLst>
                          <a:tab pos="2091055" algn="l"/>
                        </a:tabLst>
                      </a:pPr>
                      <a:r>
                        <a:rPr lang="en-AU" sz="1200" dirty="0">
                          <a:effectLst/>
                          <a:latin typeface="Georgia" charset="0"/>
                          <a:ea typeface="Georgia" charset="0"/>
                          <a:cs typeface="Georgia" charset="0"/>
                        </a:rPr>
                        <a:t>Blast cabinets, condensing units and process chillers</a:t>
                      </a:r>
                      <a:endParaRPr lang="en-US" sz="1200" dirty="0">
                        <a:effectLst/>
                        <a:latin typeface="Georgia" charset="0"/>
                        <a:ea typeface="Georgia" charset="0"/>
                        <a:cs typeface="Georgia" charset="0"/>
                      </a:endParaRPr>
                    </a:p>
                  </a:txBody>
                  <a:tcPr marL="68580" marR="68580" marT="0" marB="0"/>
                </a:tc>
              </a:tr>
              <a:tr h="518160">
                <a:tc>
                  <a:txBody>
                    <a:bodyPr/>
                    <a:lstStyle/>
                    <a:p>
                      <a:pPr algn="l">
                        <a:lnSpc>
                          <a:spcPct val="115000"/>
                        </a:lnSpc>
                        <a:spcAft>
                          <a:spcPts val="0"/>
                        </a:spcAft>
                      </a:pPr>
                      <a:r>
                        <a:rPr lang="en-NZ" sz="1200" b="0" dirty="0">
                          <a:effectLst/>
                          <a:latin typeface="Georgia" charset="0"/>
                          <a:ea typeface="Georgia" charset="0"/>
                          <a:cs typeface="Georgia" charset="0"/>
                        </a:rPr>
                        <a:t>EN 16902 Commercial beverage coolers</a:t>
                      </a:r>
                      <a:endParaRPr lang="en-US" sz="1200" b="0" dirty="0">
                        <a:effectLst/>
                        <a:latin typeface="Georgia" charset="0"/>
                        <a:ea typeface="Georgia" charset="0"/>
                        <a:cs typeface="Georgia" charset="0"/>
                      </a:endParaRPr>
                    </a:p>
                  </a:txBody>
                  <a:tcPr marL="68580" marR="68580" marT="0" marB="0" anchor="ctr"/>
                </a:tc>
                <a:tc>
                  <a:txBody>
                    <a:bodyPr/>
                    <a:lstStyle/>
                    <a:p>
                      <a:pPr marL="22225" algn="ctr">
                        <a:lnSpc>
                          <a:spcPct val="115000"/>
                        </a:lnSpc>
                        <a:spcBef>
                          <a:spcPts val="300"/>
                        </a:spcBef>
                        <a:spcAft>
                          <a:spcPts val="300"/>
                        </a:spcAft>
                        <a:tabLst>
                          <a:tab pos="2091055" algn="l"/>
                        </a:tabLst>
                      </a:pPr>
                      <a:r>
                        <a:rPr lang="en-NZ" sz="1200" dirty="0" smtClean="0">
                          <a:effectLst/>
                          <a:latin typeface="Georgia" charset="0"/>
                          <a:ea typeface="Georgia" charset="0"/>
                          <a:cs typeface="Georgia" charset="0"/>
                        </a:rPr>
                        <a:t>Jan </a:t>
                      </a:r>
                      <a:r>
                        <a:rPr lang="en-NZ" sz="1200" dirty="0">
                          <a:effectLst/>
                          <a:latin typeface="Georgia" charset="0"/>
                          <a:ea typeface="Georgia" charset="0"/>
                          <a:cs typeface="Georgia" charset="0"/>
                        </a:rPr>
                        <a:t>2017</a:t>
                      </a:r>
                      <a:endParaRPr lang="en-US" sz="1200" dirty="0">
                        <a:effectLst/>
                        <a:latin typeface="Georgia" charset="0"/>
                        <a:ea typeface="Georgia" charset="0"/>
                        <a:cs typeface="Georgia" charset="0"/>
                      </a:endParaRPr>
                    </a:p>
                  </a:txBody>
                  <a:tcPr marL="68580" marR="68580" marT="0" marB="0" anchor="ctr"/>
                </a:tc>
                <a:tc>
                  <a:txBody>
                    <a:bodyPr/>
                    <a:lstStyle/>
                    <a:p>
                      <a:pPr marL="22225" algn="ctr">
                        <a:lnSpc>
                          <a:spcPct val="115000"/>
                        </a:lnSpc>
                        <a:spcBef>
                          <a:spcPts val="300"/>
                        </a:spcBef>
                        <a:spcAft>
                          <a:spcPts val="300"/>
                        </a:spcAft>
                        <a:tabLst>
                          <a:tab pos="2091055" algn="l"/>
                        </a:tabLst>
                      </a:pPr>
                      <a:r>
                        <a:rPr lang="en-AU" sz="1200" dirty="0">
                          <a:effectLst/>
                          <a:latin typeface="Georgia" charset="0"/>
                          <a:ea typeface="Georgia" charset="0"/>
                          <a:cs typeface="Georgia" charset="0"/>
                        </a:rPr>
                        <a:t>mid 2018</a:t>
                      </a:r>
                      <a:endParaRPr lang="en-US" sz="1200" dirty="0">
                        <a:effectLst/>
                        <a:latin typeface="Georgia" charset="0"/>
                        <a:ea typeface="Georgia" charset="0"/>
                        <a:cs typeface="Georgia" charset="0"/>
                      </a:endParaRPr>
                    </a:p>
                  </a:txBody>
                  <a:tcPr marL="68580" marR="68580" marT="0" marB="0" anchor="ctr"/>
                </a:tc>
                <a:tc>
                  <a:txBody>
                    <a:bodyPr/>
                    <a:lstStyle/>
                    <a:p>
                      <a:pPr marL="22225" algn="ctr">
                        <a:lnSpc>
                          <a:spcPct val="115000"/>
                        </a:lnSpc>
                        <a:spcBef>
                          <a:spcPts val="300"/>
                        </a:spcBef>
                        <a:spcAft>
                          <a:spcPts val="300"/>
                        </a:spcAft>
                        <a:tabLst>
                          <a:tab pos="2091055" algn="l"/>
                        </a:tabLst>
                      </a:pPr>
                      <a:r>
                        <a:rPr lang="en-AU" sz="1200" dirty="0">
                          <a:effectLst/>
                          <a:latin typeface="Georgia" charset="0"/>
                          <a:ea typeface="Georgia" charset="0"/>
                          <a:cs typeface="Georgia" charset="0"/>
                        </a:rPr>
                        <a:t>mid 2019</a:t>
                      </a:r>
                      <a:endParaRPr lang="en-US" sz="1200" dirty="0">
                        <a:effectLst/>
                        <a:latin typeface="Georgia" charset="0"/>
                        <a:ea typeface="Georgia" charset="0"/>
                        <a:cs typeface="Georgia" charset="0"/>
                      </a:endParaRPr>
                    </a:p>
                  </a:txBody>
                  <a:tcPr marL="68580" marR="68580"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dirty="0" smtClean="0">
                        <a:latin typeface="Georgia" charset="0"/>
                        <a:ea typeface="Georgia" charset="0"/>
                        <a:cs typeface="Georgia" charset="0"/>
                      </a:endParaRPr>
                    </a:p>
                  </a:txBody>
                  <a:tcPr anchor="ctr"/>
                </a:tc>
              </a:tr>
              <a:tr h="518160">
                <a:tc>
                  <a:txBody>
                    <a:bodyPr/>
                    <a:lstStyle/>
                    <a:p>
                      <a:pPr algn="l">
                        <a:lnSpc>
                          <a:spcPct val="115000"/>
                        </a:lnSpc>
                        <a:spcAft>
                          <a:spcPts val="0"/>
                        </a:spcAft>
                      </a:pPr>
                      <a:r>
                        <a:rPr lang="en-NZ" sz="1200" b="0" dirty="0">
                          <a:effectLst/>
                          <a:latin typeface="Georgia" charset="0"/>
                          <a:ea typeface="Georgia" charset="0"/>
                          <a:cs typeface="Georgia" charset="0"/>
                        </a:rPr>
                        <a:t>EN 16901 Small ice-cream freezers</a:t>
                      </a:r>
                      <a:endParaRPr lang="en-US" sz="1200" b="0" dirty="0">
                        <a:effectLst/>
                        <a:latin typeface="Georgia" charset="0"/>
                        <a:ea typeface="Georgia" charset="0"/>
                        <a:cs typeface="Georgia" charset="0"/>
                      </a:endParaRPr>
                    </a:p>
                  </a:txBody>
                  <a:tcPr marL="68580" marR="68580" marT="0" marB="0" anchor="ctr"/>
                </a:tc>
                <a:tc>
                  <a:txBody>
                    <a:bodyPr/>
                    <a:lstStyle/>
                    <a:p>
                      <a:pPr marL="22225" algn="ctr">
                        <a:lnSpc>
                          <a:spcPct val="115000"/>
                        </a:lnSpc>
                        <a:spcBef>
                          <a:spcPts val="300"/>
                        </a:spcBef>
                        <a:spcAft>
                          <a:spcPts val="300"/>
                        </a:spcAft>
                        <a:tabLst>
                          <a:tab pos="2091055" algn="l"/>
                        </a:tabLst>
                      </a:pPr>
                      <a:r>
                        <a:rPr lang="en-NZ" sz="1200" dirty="0" smtClean="0">
                          <a:effectLst/>
                          <a:latin typeface="Georgia" charset="0"/>
                          <a:ea typeface="Georgia" charset="0"/>
                          <a:cs typeface="Georgia" charset="0"/>
                        </a:rPr>
                        <a:t>Jan </a:t>
                      </a:r>
                      <a:r>
                        <a:rPr lang="en-NZ" sz="1200" dirty="0">
                          <a:effectLst/>
                          <a:latin typeface="Georgia" charset="0"/>
                          <a:ea typeface="Georgia" charset="0"/>
                          <a:cs typeface="Georgia" charset="0"/>
                        </a:rPr>
                        <a:t>2017</a:t>
                      </a:r>
                      <a:endParaRPr lang="en-US" sz="1200" dirty="0">
                        <a:effectLst/>
                        <a:latin typeface="Georgia" charset="0"/>
                        <a:ea typeface="Georgia" charset="0"/>
                        <a:cs typeface="Georgia" charset="0"/>
                      </a:endParaRPr>
                    </a:p>
                  </a:txBody>
                  <a:tcPr marL="68580" marR="68580" marT="0" marB="0" anchor="ctr"/>
                </a:tc>
                <a:tc>
                  <a:txBody>
                    <a:bodyPr/>
                    <a:lstStyle/>
                    <a:p>
                      <a:pPr marL="22225" algn="ctr">
                        <a:lnSpc>
                          <a:spcPct val="115000"/>
                        </a:lnSpc>
                        <a:spcBef>
                          <a:spcPts val="300"/>
                        </a:spcBef>
                        <a:spcAft>
                          <a:spcPts val="300"/>
                        </a:spcAft>
                        <a:tabLst>
                          <a:tab pos="2091055" algn="l"/>
                        </a:tabLst>
                      </a:pPr>
                      <a:r>
                        <a:rPr lang="en-AU" sz="1200" dirty="0">
                          <a:effectLst/>
                          <a:latin typeface="Georgia" charset="0"/>
                          <a:ea typeface="Georgia" charset="0"/>
                          <a:cs typeface="Georgia" charset="0"/>
                        </a:rPr>
                        <a:t>mid 2018</a:t>
                      </a:r>
                      <a:endParaRPr lang="en-US" sz="1200" dirty="0">
                        <a:effectLst/>
                        <a:latin typeface="Georgia" charset="0"/>
                        <a:ea typeface="Georgia" charset="0"/>
                        <a:cs typeface="Georgia" charset="0"/>
                      </a:endParaRPr>
                    </a:p>
                  </a:txBody>
                  <a:tcPr marL="68580" marR="68580" marT="0" marB="0" anchor="ctr"/>
                </a:tc>
                <a:tc>
                  <a:txBody>
                    <a:bodyPr/>
                    <a:lstStyle/>
                    <a:p>
                      <a:pPr marL="22225" algn="ctr">
                        <a:lnSpc>
                          <a:spcPct val="115000"/>
                        </a:lnSpc>
                        <a:spcBef>
                          <a:spcPts val="300"/>
                        </a:spcBef>
                        <a:spcAft>
                          <a:spcPts val="300"/>
                        </a:spcAft>
                        <a:tabLst>
                          <a:tab pos="2091055" algn="l"/>
                        </a:tabLst>
                      </a:pPr>
                      <a:r>
                        <a:rPr lang="en-AU" sz="1200" dirty="0">
                          <a:effectLst/>
                          <a:latin typeface="Georgia" charset="0"/>
                          <a:ea typeface="Georgia" charset="0"/>
                          <a:cs typeface="Georgia" charset="0"/>
                        </a:rPr>
                        <a:t>mid 2019</a:t>
                      </a:r>
                      <a:endParaRPr lang="en-US" sz="1200" dirty="0">
                        <a:effectLst/>
                        <a:latin typeface="Georgia" charset="0"/>
                        <a:ea typeface="Georgia" charset="0"/>
                        <a:cs typeface="Georgia" charset="0"/>
                      </a:endParaRPr>
                    </a:p>
                  </a:txBody>
                  <a:tcPr marL="68580" marR="68580" marT="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dirty="0" smtClean="0">
                        <a:latin typeface="Georgia" charset="0"/>
                        <a:ea typeface="Georgia" charset="0"/>
                        <a:cs typeface="Georgia" charset="0"/>
                      </a:endParaRPr>
                    </a:p>
                  </a:txBody>
                  <a:tcPr anchor="ctr"/>
                </a:tc>
              </a:tr>
              <a:tr h="518160">
                <a:tc>
                  <a:txBody>
                    <a:bodyPr/>
                    <a:lstStyle/>
                    <a:p>
                      <a:pPr algn="l">
                        <a:lnSpc>
                          <a:spcPct val="115000"/>
                        </a:lnSpc>
                        <a:spcAft>
                          <a:spcPts val="0"/>
                        </a:spcAft>
                      </a:pPr>
                      <a:r>
                        <a:rPr lang="en-NZ" sz="1200" b="0" dirty="0">
                          <a:effectLst/>
                          <a:latin typeface="Georgia" charset="0"/>
                          <a:ea typeface="Georgia" charset="0"/>
                          <a:cs typeface="Georgia" charset="0"/>
                        </a:rPr>
                        <a:t>EN 16838 Refrigerated display scooping cabinets for gelato (soft scoop) </a:t>
                      </a:r>
                      <a:endParaRPr lang="en-US" sz="1200" b="0" dirty="0">
                        <a:effectLst/>
                        <a:latin typeface="Georgia" charset="0"/>
                        <a:ea typeface="Georgia" charset="0"/>
                        <a:cs typeface="Georgia" charset="0"/>
                      </a:endParaRPr>
                    </a:p>
                  </a:txBody>
                  <a:tcPr marL="68580" marR="68580" marT="0" marB="0" anchor="ctr"/>
                </a:tc>
                <a:tc>
                  <a:txBody>
                    <a:bodyPr/>
                    <a:lstStyle/>
                    <a:p>
                      <a:pPr marL="22225" algn="ctr">
                        <a:lnSpc>
                          <a:spcPct val="115000"/>
                        </a:lnSpc>
                        <a:spcBef>
                          <a:spcPts val="300"/>
                        </a:spcBef>
                        <a:spcAft>
                          <a:spcPts val="300"/>
                        </a:spcAft>
                        <a:tabLst>
                          <a:tab pos="2091055" algn="l"/>
                        </a:tabLst>
                      </a:pPr>
                      <a:r>
                        <a:rPr lang="en-NZ" sz="1200" dirty="0" smtClean="0">
                          <a:effectLst/>
                          <a:latin typeface="Georgia" charset="0"/>
                          <a:ea typeface="Georgia" charset="0"/>
                          <a:cs typeface="Georgia" charset="0"/>
                        </a:rPr>
                        <a:t>Published</a:t>
                      </a:r>
                      <a:endParaRPr lang="en-US" sz="1200" dirty="0">
                        <a:effectLst/>
                        <a:latin typeface="Georgia" charset="0"/>
                        <a:ea typeface="Georgia" charset="0"/>
                        <a:cs typeface="Georgia" charset="0"/>
                      </a:endParaRPr>
                    </a:p>
                  </a:txBody>
                  <a:tcPr marL="68580" marR="68580" marT="0" marB="0" anchor="ctr"/>
                </a:tc>
                <a:tc>
                  <a:txBody>
                    <a:bodyPr/>
                    <a:lstStyle/>
                    <a:p>
                      <a:pPr marL="22225" algn="ctr">
                        <a:lnSpc>
                          <a:spcPct val="115000"/>
                        </a:lnSpc>
                        <a:spcBef>
                          <a:spcPts val="300"/>
                        </a:spcBef>
                        <a:spcAft>
                          <a:spcPts val="300"/>
                        </a:spcAft>
                        <a:tabLst>
                          <a:tab pos="2091055" algn="l"/>
                        </a:tabLst>
                      </a:pPr>
                      <a:r>
                        <a:rPr lang="en-AU" sz="1200" dirty="0">
                          <a:effectLst/>
                          <a:latin typeface="Georgia" charset="0"/>
                          <a:ea typeface="Georgia" charset="0"/>
                          <a:cs typeface="Georgia" charset="0"/>
                        </a:rPr>
                        <a:t>mid 2017</a:t>
                      </a:r>
                      <a:endParaRPr lang="en-US" sz="1200" dirty="0">
                        <a:effectLst/>
                        <a:latin typeface="Georgia" charset="0"/>
                        <a:ea typeface="Georgia" charset="0"/>
                        <a:cs typeface="Georgia" charset="0"/>
                      </a:endParaRPr>
                    </a:p>
                  </a:txBody>
                  <a:tcPr marL="68580" marR="68580" marT="0" marB="0" anchor="ctr"/>
                </a:tc>
                <a:tc>
                  <a:txBody>
                    <a:bodyPr/>
                    <a:lstStyle/>
                    <a:p>
                      <a:pPr marL="22225" algn="ctr">
                        <a:lnSpc>
                          <a:spcPct val="115000"/>
                        </a:lnSpc>
                        <a:spcBef>
                          <a:spcPts val="300"/>
                        </a:spcBef>
                        <a:spcAft>
                          <a:spcPts val="300"/>
                        </a:spcAft>
                        <a:tabLst>
                          <a:tab pos="2091055" algn="l"/>
                        </a:tabLst>
                      </a:pPr>
                      <a:r>
                        <a:rPr lang="en-AU" sz="1200" dirty="0">
                          <a:effectLst/>
                          <a:latin typeface="Georgia" charset="0"/>
                          <a:ea typeface="Georgia" charset="0"/>
                          <a:cs typeface="Georgia" charset="0"/>
                        </a:rPr>
                        <a:t>mid 2019</a:t>
                      </a:r>
                      <a:endParaRPr lang="en-US" sz="1200" dirty="0">
                        <a:effectLst/>
                        <a:latin typeface="Georgia" charset="0"/>
                        <a:ea typeface="Georgia" charset="0"/>
                        <a:cs typeface="Georgia" charset="0"/>
                      </a:endParaRPr>
                    </a:p>
                  </a:txBody>
                  <a:tcPr marL="68580" marR="68580" marT="0" marB="0" anchor="ctr"/>
                </a:tc>
                <a:tc>
                  <a:txBody>
                    <a:bodyPr/>
                    <a:lstStyle/>
                    <a:p>
                      <a:pPr algn="ctr"/>
                      <a:endParaRPr lang="en-US" sz="1200" dirty="0">
                        <a:latin typeface="Georgia" charset="0"/>
                        <a:ea typeface="Georgia" charset="0"/>
                        <a:cs typeface="Georgia" charset="0"/>
                      </a:endParaRPr>
                    </a:p>
                  </a:txBody>
                  <a:tcPr anchor="ctr"/>
                </a:tc>
              </a:tr>
            </a:tbl>
          </a:graphicData>
        </a:graphic>
      </p:graphicFrame>
      <p:sp>
        <p:nvSpPr>
          <p:cNvPr id="3" name="Slide Number Placeholder 2"/>
          <p:cNvSpPr>
            <a:spLocks noGrp="1"/>
          </p:cNvSpPr>
          <p:nvPr>
            <p:ph type="sldNum" sz="quarter" idx="12"/>
          </p:nvPr>
        </p:nvSpPr>
        <p:spPr/>
        <p:txBody>
          <a:bodyPr/>
          <a:lstStyle/>
          <a:p>
            <a:pPr>
              <a:defRPr/>
            </a:pPr>
            <a:fld id="{2B58FAB4-4C79-4D87-84C0-9D751F76122B}" type="slidenum">
              <a:rPr lang="en-US" smtClean="0"/>
              <a:pPr>
                <a:defRPr/>
              </a:pPr>
              <a:t>43</a:t>
            </a:fld>
            <a:endParaRPr lang="en-US" dirty="0"/>
          </a:p>
        </p:txBody>
      </p:sp>
    </p:spTree>
    <p:extLst>
      <p:ext uri="{BB962C8B-B14F-4D97-AF65-F5344CB8AC3E}">
        <p14:creationId xmlns:p14="http://schemas.microsoft.com/office/powerpoint/2010/main" val="29889694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988678"/>
          </a:xfrm>
        </p:spPr>
        <p:txBody>
          <a:bodyPr>
            <a:normAutofit fontScale="90000"/>
          </a:bodyPr>
          <a:lstStyle/>
          <a:p>
            <a:r>
              <a:rPr lang="en-US" dirty="0"/>
              <a:t>How is energy efficiency of </a:t>
            </a:r>
            <a:r>
              <a:rPr lang="en-US" dirty="0" smtClean="0"/>
              <a:t>an RSC determined?</a:t>
            </a:r>
            <a:endParaRPr lang="en-US" dirty="0"/>
          </a:p>
        </p:txBody>
      </p:sp>
      <p:sp>
        <p:nvSpPr>
          <p:cNvPr id="3" name="Content Placeholder 2"/>
          <p:cNvSpPr>
            <a:spLocks noGrp="1"/>
          </p:cNvSpPr>
          <p:nvPr>
            <p:ph idx="1"/>
          </p:nvPr>
        </p:nvSpPr>
        <p:spPr>
          <a:xfrm>
            <a:off x="457200" y="1259969"/>
            <a:ext cx="8229600" cy="4525963"/>
          </a:xfrm>
        </p:spPr>
        <p:txBody>
          <a:bodyPr>
            <a:normAutofit/>
          </a:bodyPr>
          <a:lstStyle/>
          <a:p>
            <a:pPr marL="0" indent="0">
              <a:buNone/>
            </a:pPr>
            <a:r>
              <a:rPr lang="en-US" dirty="0"/>
              <a:t>The key metrics </a:t>
            </a:r>
            <a:r>
              <a:rPr lang="en-US" dirty="0" smtClean="0"/>
              <a:t>for efficiency of an RSC are: </a:t>
            </a:r>
          </a:p>
          <a:p>
            <a:pPr lvl="1"/>
            <a:r>
              <a:rPr lang="en-US" dirty="0" smtClean="0"/>
              <a:t>Total </a:t>
            </a:r>
            <a:r>
              <a:rPr lang="en-US" dirty="0"/>
              <a:t>Energy Consumption (</a:t>
            </a:r>
            <a:r>
              <a:rPr lang="en-US" dirty="0" smtClean="0"/>
              <a:t>TEC) in kWh per year</a:t>
            </a:r>
          </a:p>
          <a:p>
            <a:pPr lvl="1"/>
            <a:r>
              <a:rPr lang="en-US" dirty="0"/>
              <a:t>The refrigerated net volume </a:t>
            </a:r>
            <a:r>
              <a:rPr lang="en-US" dirty="0" smtClean="0"/>
              <a:t>in m</a:t>
            </a:r>
            <a:r>
              <a:rPr lang="en-US" baseline="30000" dirty="0" smtClean="0"/>
              <a:t>3</a:t>
            </a:r>
            <a:r>
              <a:rPr lang="en-US" dirty="0" smtClean="0"/>
              <a:t> is the preferred </a:t>
            </a:r>
            <a:r>
              <a:rPr lang="en-US" dirty="0"/>
              <a:t>metric (not Total Display </a:t>
            </a:r>
            <a:r>
              <a:rPr lang="en-US" dirty="0" smtClean="0"/>
              <a:t>Area)</a:t>
            </a:r>
          </a:p>
          <a:p>
            <a:pPr lvl="1"/>
            <a:r>
              <a:rPr lang="en-US" dirty="0"/>
              <a:t>Energy Efficiency Index (EEI), a ratio compared to a Standard Annual Energy </a:t>
            </a:r>
            <a:r>
              <a:rPr lang="en-US" dirty="0" smtClean="0"/>
              <a:t>Consumption</a:t>
            </a:r>
          </a:p>
          <a:p>
            <a:pPr lvl="1"/>
            <a:r>
              <a:rPr lang="en-US" dirty="0" smtClean="0"/>
              <a:t>Efficiency Grades (A to G)</a:t>
            </a: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2B58FAB4-4C79-4D87-84C0-9D751F76122B}" type="slidenum">
              <a:rPr lang="en-US" smtClean="0"/>
              <a:pPr>
                <a:defRPr/>
              </a:pPr>
              <a:t>44</a:t>
            </a:fld>
            <a:endParaRPr lang="en-US" dirty="0"/>
          </a:p>
        </p:txBody>
      </p:sp>
    </p:spTree>
    <p:extLst>
      <p:ext uri="{BB962C8B-B14F-4D97-AF65-F5344CB8AC3E}">
        <p14:creationId xmlns:p14="http://schemas.microsoft.com/office/powerpoint/2010/main" val="9807343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Equation to calculate the EEI of </a:t>
            </a:r>
            <a:r>
              <a:rPr lang="en-US" dirty="0" smtClean="0"/>
              <a:t>RSC</a:t>
            </a:r>
            <a:endParaRPr lang="en-US" dirty="0"/>
          </a:p>
        </p:txBody>
      </p:sp>
      <p:sp>
        <p:nvSpPr>
          <p:cNvPr id="3" name="Content Placeholder 2"/>
          <p:cNvSpPr>
            <a:spLocks noGrp="1"/>
          </p:cNvSpPr>
          <p:nvPr>
            <p:ph sz="half" idx="1"/>
          </p:nvPr>
        </p:nvSpPr>
        <p:spPr>
          <a:xfrm>
            <a:off x="457200" y="1886199"/>
            <a:ext cx="4038600" cy="3290236"/>
          </a:xfrm>
          <a:ln w="12700">
            <a:solidFill>
              <a:schemeClr val="accent1"/>
            </a:solidFill>
          </a:ln>
        </p:spPr>
        <p:txBody>
          <a:bodyPr>
            <a:normAutofit/>
          </a:bodyPr>
          <a:lstStyle/>
          <a:p>
            <a:pPr marL="0" indent="0">
              <a:buNone/>
            </a:pPr>
            <a:r>
              <a:rPr lang="pt-BR" sz="1600" dirty="0" err="1" smtClean="0"/>
              <a:t>Annual</a:t>
            </a:r>
            <a:r>
              <a:rPr lang="pt-BR" sz="1600" dirty="0" smtClean="0"/>
              <a:t> </a:t>
            </a:r>
            <a:r>
              <a:rPr lang="pt-BR" sz="1600" dirty="0"/>
              <a:t>Energy </a:t>
            </a:r>
            <a:r>
              <a:rPr lang="pt-BR" sz="1600" dirty="0" err="1" smtClean="0"/>
              <a:t>Consumption</a:t>
            </a:r>
            <a:r>
              <a:rPr lang="pt-BR" sz="1600" dirty="0" smtClean="0"/>
              <a:t> (AEC) </a:t>
            </a:r>
            <a:r>
              <a:rPr lang="pt-BR" sz="1600" dirty="0" err="1"/>
              <a:t>of</a:t>
            </a:r>
            <a:r>
              <a:rPr lang="pt-BR" sz="1600" dirty="0"/>
              <a:t> </a:t>
            </a:r>
            <a:r>
              <a:rPr lang="pt-BR" sz="1600" dirty="0" err="1"/>
              <a:t>the</a:t>
            </a:r>
            <a:r>
              <a:rPr lang="pt-BR" sz="1600" dirty="0"/>
              <a:t> </a:t>
            </a:r>
            <a:r>
              <a:rPr lang="pt-BR" sz="1600" dirty="0" err="1"/>
              <a:t>cabinet</a:t>
            </a:r>
            <a:r>
              <a:rPr lang="pt-BR" sz="1600" dirty="0"/>
              <a:t> in kWh/</a:t>
            </a:r>
            <a:r>
              <a:rPr lang="pt-BR" sz="1600" dirty="0" err="1"/>
              <a:t>year</a:t>
            </a:r>
            <a:endParaRPr lang="pt-BR" sz="1600" dirty="0"/>
          </a:p>
          <a:p>
            <a:pPr marL="0" indent="0">
              <a:buNone/>
            </a:pPr>
            <a:endParaRPr lang="pt-BR" sz="1600" dirty="0" smtClean="0"/>
          </a:p>
          <a:p>
            <a:pPr marL="0" indent="0">
              <a:buNone/>
            </a:pPr>
            <a:r>
              <a:rPr lang="pt-BR" sz="1600" dirty="0" smtClean="0"/>
              <a:t>AEC=E24h </a:t>
            </a:r>
            <a:r>
              <a:rPr lang="pt-BR" sz="1600" dirty="0"/>
              <a:t>×</a:t>
            </a:r>
            <a:r>
              <a:rPr lang="pt-BR" sz="1600" dirty="0" err="1"/>
              <a:t>af</a:t>
            </a:r>
            <a:r>
              <a:rPr lang="pt-BR" sz="1600" dirty="0"/>
              <a:t> ×365</a:t>
            </a:r>
          </a:p>
          <a:p>
            <a:pPr marL="0" indent="0">
              <a:buNone/>
            </a:pPr>
            <a:endParaRPr lang="pt-BR" sz="1600" dirty="0" smtClean="0"/>
          </a:p>
          <a:p>
            <a:pPr marL="0" indent="0">
              <a:buNone/>
            </a:pPr>
            <a:r>
              <a:rPr lang="pt-BR" sz="1600" dirty="0" smtClean="0"/>
              <a:t>E24h </a:t>
            </a:r>
            <a:r>
              <a:rPr lang="pt-BR" sz="1600" dirty="0"/>
              <a:t>= E</a:t>
            </a:r>
            <a:r>
              <a:rPr lang="pt-BR" sz="1600" dirty="0" smtClean="0"/>
              <a:t>nergy </a:t>
            </a:r>
            <a:r>
              <a:rPr lang="pt-BR" sz="1600" dirty="0" err="1"/>
              <a:t>consumption</a:t>
            </a:r>
            <a:r>
              <a:rPr lang="pt-BR" sz="1600" dirty="0"/>
              <a:t> </a:t>
            </a:r>
            <a:r>
              <a:rPr lang="pt-BR" sz="1600" dirty="0" err="1"/>
              <a:t>of</a:t>
            </a:r>
            <a:r>
              <a:rPr lang="pt-BR" sz="1600" dirty="0"/>
              <a:t> </a:t>
            </a:r>
            <a:r>
              <a:rPr lang="pt-BR" sz="1600" dirty="0" err="1"/>
              <a:t>the</a:t>
            </a:r>
            <a:r>
              <a:rPr lang="pt-BR" sz="1600" dirty="0"/>
              <a:t> </a:t>
            </a:r>
            <a:r>
              <a:rPr lang="pt-BR" sz="1600" dirty="0" err="1"/>
              <a:t>cabinet</a:t>
            </a:r>
            <a:r>
              <a:rPr lang="pt-BR" sz="1600" dirty="0"/>
              <a:t> over 24 </a:t>
            </a:r>
            <a:r>
              <a:rPr lang="pt-BR" sz="1600" dirty="0" smtClean="0"/>
              <a:t>hours</a:t>
            </a:r>
          </a:p>
          <a:p>
            <a:pPr marL="0" indent="0">
              <a:buNone/>
            </a:pPr>
            <a:endParaRPr lang="pt-BR" sz="1600" dirty="0"/>
          </a:p>
          <a:p>
            <a:pPr marL="0" indent="0">
              <a:buNone/>
            </a:pPr>
            <a:endParaRPr lang="pt-BR" sz="1600" dirty="0" smtClean="0"/>
          </a:p>
          <a:p>
            <a:pPr marL="0" indent="0">
              <a:buNone/>
            </a:pPr>
            <a:r>
              <a:rPr lang="pt-BR" sz="1600" dirty="0" err="1" smtClean="0"/>
              <a:t>af</a:t>
            </a:r>
            <a:r>
              <a:rPr lang="pt-BR" sz="1600" dirty="0" smtClean="0"/>
              <a:t> </a:t>
            </a:r>
            <a:r>
              <a:rPr lang="pt-BR" sz="1600" dirty="0"/>
              <a:t>= </a:t>
            </a:r>
            <a:r>
              <a:rPr lang="pt-BR" sz="1600" dirty="0" err="1" smtClean="0"/>
              <a:t>Adjustment</a:t>
            </a:r>
            <a:r>
              <a:rPr lang="pt-BR" sz="1600" dirty="0" smtClean="0"/>
              <a:t> </a:t>
            </a:r>
            <a:r>
              <a:rPr lang="pt-BR" sz="1600" dirty="0" err="1"/>
              <a:t>factor</a:t>
            </a:r>
            <a:r>
              <a:rPr lang="pt-BR" sz="1600" dirty="0"/>
              <a:t> </a:t>
            </a:r>
            <a:r>
              <a:rPr lang="pt-BR" sz="1600" dirty="0" err="1"/>
              <a:t>to</a:t>
            </a:r>
            <a:r>
              <a:rPr lang="pt-BR" sz="1600" dirty="0"/>
              <a:t> </a:t>
            </a:r>
            <a:r>
              <a:rPr lang="pt-BR" sz="1600" dirty="0" err="1"/>
              <a:t>be</a:t>
            </a:r>
            <a:r>
              <a:rPr lang="pt-BR" sz="1600" dirty="0"/>
              <a:t> </a:t>
            </a:r>
            <a:r>
              <a:rPr lang="pt-BR" sz="1600" dirty="0" err="1"/>
              <a:t>applied</a:t>
            </a:r>
            <a:r>
              <a:rPr lang="pt-BR" sz="1600" dirty="0"/>
              <a:t> </a:t>
            </a:r>
            <a:r>
              <a:rPr lang="pt-BR" sz="1600" dirty="0" err="1"/>
              <a:t>only</a:t>
            </a:r>
            <a:r>
              <a:rPr lang="pt-BR" sz="1600" dirty="0"/>
              <a:t> for light-</a:t>
            </a:r>
            <a:r>
              <a:rPr lang="pt-BR" sz="1600" dirty="0" err="1"/>
              <a:t>duty</a:t>
            </a:r>
            <a:r>
              <a:rPr lang="pt-BR" sz="1600" dirty="0"/>
              <a:t> </a:t>
            </a:r>
            <a:r>
              <a:rPr lang="pt-BR" sz="1600" dirty="0" err="1"/>
              <a:t>cabinets</a:t>
            </a:r>
            <a:endParaRPr lang="pt-BR" sz="1600" dirty="0"/>
          </a:p>
          <a:p>
            <a:endParaRPr lang="pt-BR" sz="1800" dirty="0" smtClean="0"/>
          </a:p>
        </p:txBody>
      </p:sp>
      <p:sp>
        <p:nvSpPr>
          <p:cNvPr id="4" name="Content Placeholder 3"/>
          <p:cNvSpPr>
            <a:spLocks noGrp="1"/>
          </p:cNvSpPr>
          <p:nvPr>
            <p:ph sz="half" idx="2"/>
          </p:nvPr>
        </p:nvSpPr>
        <p:spPr>
          <a:xfrm>
            <a:off x="4648200" y="1886198"/>
            <a:ext cx="4148470" cy="3290237"/>
          </a:xfrm>
          <a:ln w="12700">
            <a:solidFill>
              <a:schemeClr val="accent1"/>
            </a:solidFill>
          </a:ln>
        </p:spPr>
        <p:txBody>
          <a:bodyPr>
            <a:normAutofit/>
          </a:bodyPr>
          <a:lstStyle/>
          <a:p>
            <a:pPr marL="0" indent="0">
              <a:buNone/>
            </a:pPr>
            <a:r>
              <a:rPr lang="de-DE" sz="1600" dirty="0"/>
              <a:t>Standard Annual </a:t>
            </a:r>
            <a:r>
              <a:rPr lang="de-DE" sz="1600" dirty="0" err="1"/>
              <a:t>Energy</a:t>
            </a:r>
            <a:r>
              <a:rPr lang="de-DE" sz="1600" dirty="0"/>
              <a:t> </a:t>
            </a:r>
            <a:r>
              <a:rPr lang="de-DE" sz="1600" dirty="0" err="1"/>
              <a:t>Consumption</a:t>
            </a:r>
            <a:r>
              <a:rPr lang="de-DE" sz="1600" dirty="0"/>
              <a:t> </a:t>
            </a:r>
            <a:r>
              <a:rPr lang="de-DE" sz="1600" dirty="0" smtClean="0"/>
              <a:t>(SAEC) </a:t>
            </a:r>
            <a:r>
              <a:rPr lang="de-DE" sz="1600" dirty="0" err="1" smtClean="0"/>
              <a:t>of</a:t>
            </a:r>
            <a:r>
              <a:rPr lang="de-DE" sz="1600" dirty="0" smtClean="0"/>
              <a:t> </a:t>
            </a:r>
            <a:r>
              <a:rPr lang="de-DE" sz="1600" dirty="0" err="1"/>
              <a:t>the</a:t>
            </a:r>
            <a:r>
              <a:rPr lang="de-DE" sz="1600" dirty="0"/>
              <a:t> </a:t>
            </a:r>
            <a:r>
              <a:rPr lang="de-DE" sz="1600" dirty="0" err="1"/>
              <a:t>cabinet</a:t>
            </a:r>
            <a:r>
              <a:rPr lang="de-DE" sz="1600" dirty="0"/>
              <a:t> in kWh/</a:t>
            </a:r>
            <a:r>
              <a:rPr lang="de-DE" sz="1600" dirty="0" err="1"/>
              <a:t>year</a:t>
            </a:r>
            <a:endParaRPr lang="de-DE" sz="1600" dirty="0" smtClean="0"/>
          </a:p>
          <a:p>
            <a:pPr marL="0" indent="0">
              <a:buNone/>
            </a:pPr>
            <a:endParaRPr lang="de-DE" sz="1600" dirty="0" smtClean="0"/>
          </a:p>
          <a:p>
            <a:pPr marL="0" indent="0">
              <a:buNone/>
            </a:pPr>
            <a:r>
              <a:rPr lang="de-DE" sz="1600" dirty="0" smtClean="0"/>
              <a:t>SAEC</a:t>
            </a:r>
            <a:r>
              <a:rPr lang="de-DE" sz="1600" dirty="0"/>
              <a:t>= M × </a:t>
            </a:r>
            <a:r>
              <a:rPr lang="de-DE" sz="1600" dirty="0" err="1"/>
              <a:t>Vn</a:t>
            </a:r>
            <a:r>
              <a:rPr lang="de-DE" sz="1600" dirty="0"/>
              <a:t> +N</a:t>
            </a:r>
          </a:p>
          <a:p>
            <a:pPr marL="0" indent="0">
              <a:buNone/>
            </a:pPr>
            <a:endParaRPr lang="de-DE" sz="1600" dirty="0" smtClean="0"/>
          </a:p>
          <a:p>
            <a:pPr marL="0" indent="0">
              <a:buNone/>
            </a:pPr>
            <a:r>
              <a:rPr lang="de-DE" sz="1600" dirty="0" err="1" smtClean="0"/>
              <a:t>Vn</a:t>
            </a:r>
            <a:r>
              <a:rPr lang="de-DE" sz="1600" dirty="0" smtClean="0"/>
              <a:t> </a:t>
            </a:r>
            <a:r>
              <a:rPr lang="de-DE" sz="1600" dirty="0"/>
              <a:t>= </a:t>
            </a:r>
            <a:r>
              <a:rPr lang="de-DE" sz="1600" dirty="0" smtClean="0"/>
              <a:t>Net </a:t>
            </a:r>
            <a:r>
              <a:rPr lang="de-DE" sz="1600" dirty="0" err="1"/>
              <a:t>volume</a:t>
            </a:r>
            <a:r>
              <a:rPr lang="de-DE" sz="1600" dirty="0"/>
              <a:t> </a:t>
            </a:r>
            <a:r>
              <a:rPr lang="de-DE" sz="1600" dirty="0" err="1"/>
              <a:t>of</a:t>
            </a:r>
            <a:r>
              <a:rPr lang="de-DE" sz="1600" dirty="0"/>
              <a:t> </a:t>
            </a:r>
            <a:r>
              <a:rPr lang="de-DE" sz="1600" dirty="0" err="1"/>
              <a:t>the</a:t>
            </a:r>
            <a:r>
              <a:rPr lang="de-DE" sz="1600" dirty="0"/>
              <a:t> </a:t>
            </a:r>
            <a:r>
              <a:rPr lang="de-DE" sz="1600" dirty="0" err="1"/>
              <a:t>appliance</a:t>
            </a:r>
            <a:r>
              <a:rPr lang="de-DE" sz="1600" dirty="0"/>
              <a:t>, </a:t>
            </a:r>
            <a:r>
              <a:rPr lang="de-DE" sz="1600" dirty="0" err="1"/>
              <a:t>which</a:t>
            </a:r>
            <a:r>
              <a:rPr lang="de-DE" sz="1600" dirty="0"/>
              <a:t> </a:t>
            </a:r>
            <a:r>
              <a:rPr lang="de-DE" sz="1600" dirty="0" err="1"/>
              <a:t>is</a:t>
            </a:r>
            <a:r>
              <a:rPr lang="de-DE" sz="1600" dirty="0"/>
              <a:t> </a:t>
            </a:r>
            <a:r>
              <a:rPr lang="de-DE" sz="1600" dirty="0" err="1"/>
              <a:t>the</a:t>
            </a:r>
            <a:r>
              <a:rPr lang="de-DE" sz="1600" dirty="0"/>
              <a:t> </a:t>
            </a:r>
            <a:r>
              <a:rPr lang="de-DE" sz="1600" dirty="0" err="1"/>
              <a:t>sum</a:t>
            </a:r>
            <a:r>
              <a:rPr lang="de-DE" sz="1600" dirty="0"/>
              <a:t> </a:t>
            </a:r>
            <a:r>
              <a:rPr lang="de-DE" sz="1600" dirty="0" err="1"/>
              <a:t>of</a:t>
            </a:r>
            <a:r>
              <a:rPr lang="de-DE" sz="1600" dirty="0"/>
              <a:t> </a:t>
            </a:r>
            <a:r>
              <a:rPr lang="de-DE" sz="1600" dirty="0" err="1"/>
              <a:t>net</a:t>
            </a:r>
            <a:r>
              <a:rPr lang="de-DE" sz="1600" dirty="0"/>
              <a:t> </a:t>
            </a:r>
            <a:r>
              <a:rPr lang="de-DE" sz="1600" dirty="0" err="1"/>
              <a:t>volumes</a:t>
            </a:r>
            <a:r>
              <a:rPr lang="de-DE" sz="1600" dirty="0"/>
              <a:t> </a:t>
            </a:r>
            <a:r>
              <a:rPr lang="de-DE" sz="1600" dirty="0" err="1"/>
              <a:t>of</a:t>
            </a:r>
            <a:r>
              <a:rPr lang="de-DE" sz="1600" dirty="0"/>
              <a:t> all </a:t>
            </a:r>
            <a:r>
              <a:rPr lang="de-DE" sz="1600" dirty="0" err="1"/>
              <a:t>compartments</a:t>
            </a:r>
            <a:r>
              <a:rPr lang="de-DE" sz="1600" dirty="0"/>
              <a:t> </a:t>
            </a:r>
            <a:r>
              <a:rPr lang="de-DE" sz="1600" dirty="0" err="1"/>
              <a:t>of</a:t>
            </a:r>
            <a:r>
              <a:rPr lang="de-DE" sz="1600" dirty="0"/>
              <a:t> </a:t>
            </a:r>
            <a:r>
              <a:rPr lang="de-DE" sz="1600" dirty="0" err="1"/>
              <a:t>the</a:t>
            </a:r>
            <a:r>
              <a:rPr lang="de-DE" sz="1600" dirty="0"/>
              <a:t> </a:t>
            </a:r>
            <a:r>
              <a:rPr lang="de-DE" sz="1600" dirty="0" err="1"/>
              <a:t>cabinet</a:t>
            </a:r>
            <a:r>
              <a:rPr lang="de-DE" sz="1600" dirty="0"/>
              <a:t>, </a:t>
            </a:r>
            <a:r>
              <a:rPr lang="de-DE" sz="1600" dirty="0" err="1"/>
              <a:t>expressed</a:t>
            </a:r>
            <a:r>
              <a:rPr lang="de-DE" sz="1600" dirty="0"/>
              <a:t> in </a:t>
            </a:r>
            <a:r>
              <a:rPr lang="de-DE" sz="1600" dirty="0" err="1" smtClean="0"/>
              <a:t>litres</a:t>
            </a:r>
            <a:endParaRPr lang="de-DE" sz="1600" dirty="0" smtClean="0"/>
          </a:p>
          <a:p>
            <a:pPr marL="0" indent="0">
              <a:buNone/>
            </a:pPr>
            <a:endParaRPr lang="de-DE" sz="1600" dirty="0"/>
          </a:p>
          <a:p>
            <a:pPr marL="0" indent="0">
              <a:buNone/>
            </a:pPr>
            <a:r>
              <a:rPr lang="de-DE" sz="1600" dirty="0" smtClean="0"/>
              <a:t>M </a:t>
            </a:r>
            <a:r>
              <a:rPr lang="de-DE" sz="1600" dirty="0" err="1"/>
              <a:t>and</a:t>
            </a:r>
            <a:r>
              <a:rPr lang="de-DE" sz="1600" dirty="0"/>
              <a:t> N </a:t>
            </a:r>
            <a:r>
              <a:rPr lang="de-DE" sz="1600" dirty="0" err="1"/>
              <a:t>coefficients</a:t>
            </a:r>
            <a:r>
              <a:rPr lang="de-DE" sz="1600" dirty="0"/>
              <a:t> </a:t>
            </a:r>
            <a:r>
              <a:rPr lang="de-DE" sz="1600" dirty="0" err="1"/>
              <a:t>for</a:t>
            </a:r>
            <a:r>
              <a:rPr lang="de-DE" sz="1600" dirty="0"/>
              <a:t> different </a:t>
            </a:r>
            <a:r>
              <a:rPr lang="de-DE" sz="1600" dirty="0" err="1"/>
              <a:t>types</a:t>
            </a:r>
            <a:r>
              <a:rPr lang="de-DE" sz="1600" dirty="0"/>
              <a:t> </a:t>
            </a:r>
            <a:r>
              <a:rPr lang="de-DE" sz="1600" dirty="0" err="1"/>
              <a:t>of</a:t>
            </a:r>
            <a:r>
              <a:rPr lang="de-DE" sz="1600" dirty="0"/>
              <a:t> </a:t>
            </a:r>
            <a:r>
              <a:rPr lang="de-DE" sz="1600" dirty="0" err="1" smtClean="0"/>
              <a:t>cabinet</a:t>
            </a:r>
            <a:r>
              <a:rPr lang="de-DE" sz="1600" dirty="0" smtClean="0"/>
              <a:t> (VC, VF, HC </a:t>
            </a:r>
            <a:r>
              <a:rPr lang="de-DE" sz="1600" dirty="0" err="1" smtClean="0"/>
              <a:t>and</a:t>
            </a:r>
            <a:r>
              <a:rPr lang="de-DE" sz="1600" dirty="0" smtClean="0"/>
              <a:t> HF)</a:t>
            </a:r>
            <a:endParaRPr lang="de-DE" sz="1600" dirty="0"/>
          </a:p>
          <a:p>
            <a:endParaRPr lang="en-US" sz="1800" dirty="0"/>
          </a:p>
        </p:txBody>
      </p:sp>
      <p:sp>
        <p:nvSpPr>
          <p:cNvPr id="5" name="TextBox 4"/>
          <p:cNvSpPr txBox="1"/>
          <p:nvPr/>
        </p:nvSpPr>
        <p:spPr>
          <a:xfrm>
            <a:off x="457199" y="1233370"/>
            <a:ext cx="7999229" cy="369332"/>
          </a:xfrm>
          <a:prstGeom prst="rect">
            <a:avLst/>
          </a:prstGeom>
          <a:noFill/>
        </p:spPr>
        <p:txBody>
          <a:bodyPr wrap="square" rtlCol="0">
            <a:spAutoFit/>
          </a:bodyPr>
          <a:lstStyle/>
          <a:p>
            <a:r>
              <a:rPr lang="en-US" dirty="0" smtClean="0">
                <a:latin typeface="Georgia" charset="0"/>
                <a:ea typeface="Georgia" charset="0"/>
                <a:cs typeface="Georgia" charset="0"/>
              </a:rPr>
              <a:t>Energy </a:t>
            </a:r>
            <a:r>
              <a:rPr lang="en-US" dirty="0">
                <a:latin typeface="Georgia" charset="0"/>
                <a:ea typeface="Georgia" charset="0"/>
                <a:cs typeface="Georgia" charset="0"/>
              </a:rPr>
              <a:t>Efficiency </a:t>
            </a:r>
            <a:r>
              <a:rPr lang="en-US" dirty="0" smtClean="0">
                <a:latin typeface="Georgia" charset="0"/>
                <a:ea typeface="Georgia" charset="0"/>
                <a:cs typeface="Georgia" charset="0"/>
              </a:rPr>
              <a:t>Index (EEI) = </a:t>
            </a:r>
            <a:r>
              <a:rPr lang="en-US" dirty="0">
                <a:latin typeface="Georgia" charset="0"/>
                <a:ea typeface="Georgia" charset="0"/>
                <a:cs typeface="Georgia" charset="0"/>
              </a:rPr>
              <a:t>(AEC/SAEC) ×</a:t>
            </a:r>
            <a:r>
              <a:rPr lang="en-US" dirty="0" smtClean="0">
                <a:latin typeface="Georgia" charset="0"/>
                <a:ea typeface="Georgia" charset="0"/>
                <a:cs typeface="Georgia" charset="0"/>
              </a:rPr>
              <a:t>100</a:t>
            </a:r>
            <a:endParaRPr lang="en-US" dirty="0">
              <a:latin typeface="Georgia" charset="0"/>
              <a:ea typeface="Georgia" charset="0"/>
              <a:cs typeface="Georgia" charset="0"/>
            </a:endParaRPr>
          </a:p>
        </p:txBody>
      </p:sp>
      <p:sp>
        <p:nvSpPr>
          <p:cNvPr id="6" name="TextBox 5"/>
          <p:cNvSpPr txBox="1"/>
          <p:nvPr/>
        </p:nvSpPr>
        <p:spPr>
          <a:xfrm>
            <a:off x="457198" y="5401457"/>
            <a:ext cx="7999229" cy="369332"/>
          </a:xfrm>
          <a:prstGeom prst="rect">
            <a:avLst/>
          </a:prstGeom>
          <a:noFill/>
        </p:spPr>
        <p:txBody>
          <a:bodyPr wrap="square" rtlCol="0">
            <a:spAutoFit/>
          </a:bodyPr>
          <a:lstStyle/>
          <a:p>
            <a:r>
              <a:rPr lang="en-US" dirty="0">
                <a:latin typeface="Georgia" charset="0"/>
                <a:ea typeface="Georgia" charset="0"/>
                <a:cs typeface="Georgia" charset="0"/>
              </a:rPr>
              <a:t>EEI is a ratio compared to a Standard Annual Energy Consumption</a:t>
            </a:r>
          </a:p>
        </p:txBody>
      </p:sp>
      <p:sp>
        <p:nvSpPr>
          <p:cNvPr id="7" name="Slide Number Placeholder 6"/>
          <p:cNvSpPr>
            <a:spLocks noGrp="1"/>
          </p:cNvSpPr>
          <p:nvPr>
            <p:ph type="sldNum" sz="quarter" idx="12"/>
          </p:nvPr>
        </p:nvSpPr>
        <p:spPr/>
        <p:txBody>
          <a:bodyPr/>
          <a:lstStyle/>
          <a:p>
            <a:pPr>
              <a:defRPr/>
            </a:pPr>
            <a:fld id="{E286D6FB-CE2D-4FCF-BDE2-16A4E371775E}" type="slidenum">
              <a:rPr lang="en-US" smtClean="0"/>
              <a:pPr>
                <a:defRPr/>
              </a:pPr>
              <a:t>45</a:t>
            </a:fld>
            <a:endParaRPr lang="en-US" dirty="0"/>
          </a:p>
        </p:txBody>
      </p:sp>
    </p:spTree>
    <p:extLst>
      <p:ext uri="{BB962C8B-B14F-4D97-AF65-F5344CB8AC3E}">
        <p14:creationId xmlns:p14="http://schemas.microsoft.com/office/powerpoint/2010/main" val="33991994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Energy Efficiency classes for </a:t>
            </a:r>
            <a:r>
              <a:rPr lang="en-US" dirty="0" smtClean="0"/>
              <a:t>RSC</a:t>
            </a:r>
            <a:endParaRPr lang="en-US"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3072218201"/>
              </p:ext>
            </p:extLst>
          </p:nvPr>
        </p:nvGraphicFramePr>
        <p:xfrm>
          <a:off x="457200" y="1600200"/>
          <a:ext cx="4038600" cy="4079240"/>
        </p:xfrm>
        <a:graphic>
          <a:graphicData uri="http://schemas.openxmlformats.org/drawingml/2006/table">
            <a:tbl>
              <a:tblPr firstRow="1" bandRow="1">
                <a:tableStyleId>{5C22544A-7EE6-4342-B048-85BDC9FD1C3A}</a:tableStyleId>
              </a:tblPr>
              <a:tblGrid>
                <a:gridCol w="2019300"/>
                <a:gridCol w="2019300"/>
              </a:tblGrid>
              <a:tr h="370840">
                <a:tc>
                  <a:txBody>
                    <a:bodyPr/>
                    <a:lstStyle/>
                    <a:p>
                      <a:pPr marL="22225" algn="just">
                        <a:lnSpc>
                          <a:spcPct val="115000"/>
                        </a:lnSpc>
                        <a:spcBef>
                          <a:spcPts val="300"/>
                        </a:spcBef>
                        <a:spcAft>
                          <a:spcPts val="300"/>
                        </a:spcAft>
                        <a:tabLst>
                          <a:tab pos="2091055" algn="l"/>
                        </a:tabLst>
                      </a:pPr>
                      <a:r>
                        <a:rPr lang="en-AU" sz="1400" dirty="0">
                          <a:effectLst/>
                          <a:latin typeface="+mn-lt"/>
                          <a:ea typeface="Times New Roman" charset="0"/>
                          <a:cs typeface="Times New Roman" charset="0"/>
                        </a:rPr>
                        <a:t>Energy Efficiency Class</a:t>
                      </a:r>
                      <a:endParaRPr lang="en-US" sz="1400" dirty="0">
                        <a:effectLst/>
                        <a:latin typeface="+mn-lt"/>
                        <a:ea typeface="Times New Roman" charset="0"/>
                        <a:cs typeface="Times New Roman" charset="0"/>
                      </a:endParaRPr>
                    </a:p>
                  </a:txBody>
                  <a:tcPr marL="68580" marR="68580" marT="0" marB="0" anchor="ctr"/>
                </a:tc>
                <a:tc>
                  <a:txBody>
                    <a:bodyPr/>
                    <a:lstStyle/>
                    <a:p>
                      <a:pPr marL="22225" algn="just">
                        <a:lnSpc>
                          <a:spcPct val="115000"/>
                        </a:lnSpc>
                        <a:spcBef>
                          <a:spcPts val="300"/>
                        </a:spcBef>
                        <a:spcAft>
                          <a:spcPts val="300"/>
                        </a:spcAft>
                        <a:tabLst>
                          <a:tab pos="2091055" algn="l"/>
                        </a:tabLst>
                      </a:pPr>
                      <a:r>
                        <a:rPr lang="en-AU" sz="1400" dirty="0">
                          <a:effectLst/>
                          <a:latin typeface="+mn-lt"/>
                          <a:ea typeface="Times New Roman" charset="0"/>
                          <a:cs typeface="Times New Roman" charset="0"/>
                        </a:rPr>
                        <a:t>EEI</a:t>
                      </a:r>
                      <a:endParaRPr lang="en-US" sz="1400" dirty="0">
                        <a:effectLst/>
                        <a:latin typeface="+mn-lt"/>
                        <a:ea typeface="Times New Roman" charset="0"/>
                        <a:cs typeface="Times New Roman" charset="0"/>
                      </a:endParaRPr>
                    </a:p>
                  </a:txBody>
                  <a:tcPr marL="68580" marR="68580" marT="0" marB="0" anchor="ctr"/>
                </a:tc>
              </a:tr>
              <a:tr h="370840">
                <a:tc>
                  <a:txBody>
                    <a:bodyPr/>
                    <a:lstStyle/>
                    <a:p>
                      <a:pPr marL="22225" algn="l">
                        <a:lnSpc>
                          <a:spcPct val="115000"/>
                        </a:lnSpc>
                        <a:spcBef>
                          <a:spcPts val="300"/>
                        </a:spcBef>
                        <a:spcAft>
                          <a:spcPts val="300"/>
                        </a:spcAft>
                        <a:tabLst>
                          <a:tab pos="2091055" algn="l"/>
                        </a:tabLst>
                      </a:pPr>
                      <a:r>
                        <a:rPr lang="en-AU" sz="1400" dirty="0">
                          <a:effectLst/>
                          <a:latin typeface="+mn-lt"/>
                          <a:ea typeface="Times New Roman" charset="0"/>
                          <a:cs typeface="Times New Roman" charset="0"/>
                        </a:rPr>
                        <a:t>A+++</a:t>
                      </a:r>
                      <a:endParaRPr lang="en-US" sz="1400" dirty="0">
                        <a:effectLst/>
                        <a:latin typeface="+mn-lt"/>
                        <a:ea typeface="Times New Roman" charset="0"/>
                        <a:cs typeface="Times New Roman" charset="0"/>
                      </a:endParaRPr>
                    </a:p>
                  </a:txBody>
                  <a:tcPr marL="68580" marR="68580" marT="0" marB="0" anchor="ctr"/>
                </a:tc>
                <a:tc>
                  <a:txBody>
                    <a:bodyPr/>
                    <a:lstStyle/>
                    <a:p>
                      <a:pPr marL="22225" algn="l">
                        <a:lnSpc>
                          <a:spcPct val="115000"/>
                        </a:lnSpc>
                        <a:spcBef>
                          <a:spcPts val="300"/>
                        </a:spcBef>
                        <a:spcAft>
                          <a:spcPts val="300"/>
                        </a:spcAft>
                        <a:tabLst>
                          <a:tab pos="2091055" algn="l"/>
                        </a:tabLst>
                      </a:pPr>
                      <a:r>
                        <a:rPr lang="en-AU" sz="1400" dirty="0">
                          <a:effectLst/>
                          <a:latin typeface="+mn-lt"/>
                          <a:ea typeface="Times New Roman" charset="0"/>
                          <a:cs typeface="Times New Roman" charset="0"/>
                        </a:rPr>
                        <a:t>EEI &lt; 5</a:t>
                      </a:r>
                      <a:endParaRPr lang="en-US" sz="1400" dirty="0">
                        <a:effectLst/>
                        <a:latin typeface="+mn-lt"/>
                        <a:ea typeface="Times New Roman" charset="0"/>
                        <a:cs typeface="Times New Roman" charset="0"/>
                      </a:endParaRPr>
                    </a:p>
                  </a:txBody>
                  <a:tcPr marL="68580" marR="68580" marT="0" marB="0" anchor="ctr"/>
                </a:tc>
              </a:tr>
              <a:tr h="370840">
                <a:tc>
                  <a:txBody>
                    <a:bodyPr/>
                    <a:lstStyle/>
                    <a:p>
                      <a:pPr marL="22225" algn="l">
                        <a:lnSpc>
                          <a:spcPct val="115000"/>
                        </a:lnSpc>
                        <a:spcBef>
                          <a:spcPts val="300"/>
                        </a:spcBef>
                        <a:spcAft>
                          <a:spcPts val="300"/>
                        </a:spcAft>
                        <a:tabLst>
                          <a:tab pos="2091055" algn="l"/>
                        </a:tabLst>
                      </a:pPr>
                      <a:r>
                        <a:rPr lang="en-AU" sz="1400">
                          <a:effectLst/>
                          <a:latin typeface="+mn-lt"/>
                          <a:ea typeface="Times New Roman" charset="0"/>
                          <a:cs typeface="Times New Roman" charset="0"/>
                        </a:rPr>
                        <a:t>A++</a:t>
                      </a:r>
                      <a:endParaRPr lang="en-US" sz="1400">
                        <a:effectLst/>
                        <a:latin typeface="+mn-lt"/>
                        <a:ea typeface="Times New Roman" charset="0"/>
                        <a:cs typeface="Times New Roman" charset="0"/>
                      </a:endParaRPr>
                    </a:p>
                  </a:txBody>
                  <a:tcPr marL="68580" marR="68580" marT="0" marB="0" anchor="ctr"/>
                </a:tc>
                <a:tc>
                  <a:txBody>
                    <a:bodyPr/>
                    <a:lstStyle/>
                    <a:p>
                      <a:pPr marL="22225" algn="l">
                        <a:lnSpc>
                          <a:spcPct val="115000"/>
                        </a:lnSpc>
                        <a:spcBef>
                          <a:spcPts val="300"/>
                        </a:spcBef>
                        <a:spcAft>
                          <a:spcPts val="300"/>
                        </a:spcAft>
                        <a:tabLst>
                          <a:tab pos="2091055" algn="l"/>
                        </a:tabLst>
                      </a:pPr>
                      <a:r>
                        <a:rPr lang="en-AU" sz="1400" dirty="0">
                          <a:effectLst/>
                          <a:latin typeface="+mn-lt"/>
                          <a:ea typeface="Times New Roman" charset="0"/>
                          <a:cs typeface="Times New Roman" charset="0"/>
                        </a:rPr>
                        <a:t>5 ≤ EEI &lt; 10</a:t>
                      </a:r>
                      <a:endParaRPr lang="en-US" sz="1400" dirty="0">
                        <a:effectLst/>
                        <a:latin typeface="+mn-lt"/>
                        <a:ea typeface="Times New Roman" charset="0"/>
                        <a:cs typeface="Times New Roman" charset="0"/>
                      </a:endParaRPr>
                    </a:p>
                  </a:txBody>
                  <a:tcPr marL="68580" marR="68580" marT="0" marB="0" anchor="ctr"/>
                </a:tc>
              </a:tr>
              <a:tr h="370840">
                <a:tc>
                  <a:txBody>
                    <a:bodyPr/>
                    <a:lstStyle/>
                    <a:p>
                      <a:pPr marL="22225" algn="l">
                        <a:lnSpc>
                          <a:spcPct val="115000"/>
                        </a:lnSpc>
                        <a:spcBef>
                          <a:spcPts val="300"/>
                        </a:spcBef>
                        <a:spcAft>
                          <a:spcPts val="300"/>
                        </a:spcAft>
                        <a:tabLst>
                          <a:tab pos="2091055" algn="l"/>
                        </a:tabLst>
                      </a:pPr>
                      <a:r>
                        <a:rPr lang="en-AU" sz="1400">
                          <a:effectLst/>
                          <a:latin typeface="+mn-lt"/>
                          <a:ea typeface="Times New Roman" charset="0"/>
                          <a:cs typeface="Times New Roman" charset="0"/>
                        </a:rPr>
                        <a:t>A+</a:t>
                      </a:r>
                      <a:endParaRPr lang="en-US" sz="1400">
                        <a:effectLst/>
                        <a:latin typeface="+mn-lt"/>
                        <a:ea typeface="Times New Roman" charset="0"/>
                        <a:cs typeface="Times New Roman" charset="0"/>
                      </a:endParaRPr>
                    </a:p>
                  </a:txBody>
                  <a:tcPr marL="68580" marR="68580" marT="0" marB="0" anchor="ctr"/>
                </a:tc>
                <a:tc>
                  <a:txBody>
                    <a:bodyPr/>
                    <a:lstStyle/>
                    <a:p>
                      <a:pPr marL="22225" algn="l">
                        <a:lnSpc>
                          <a:spcPct val="115000"/>
                        </a:lnSpc>
                        <a:spcBef>
                          <a:spcPts val="300"/>
                        </a:spcBef>
                        <a:spcAft>
                          <a:spcPts val="300"/>
                        </a:spcAft>
                        <a:tabLst>
                          <a:tab pos="2091055" algn="l"/>
                        </a:tabLst>
                      </a:pPr>
                      <a:r>
                        <a:rPr lang="en-AU" sz="1400" dirty="0">
                          <a:effectLst/>
                          <a:latin typeface="+mn-lt"/>
                          <a:ea typeface="Times New Roman" charset="0"/>
                          <a:cs typeface="Times New Roman" charset="0"/>
                        </a:rPr>
                        <a:t>10 ≤ EEI &lt; 15</a:t>
                      </a:r>
                      <a:endParaRPr lang="en-US" sz="1400" dirty="0">
                        <a:effectLst/>
                        <a:latin typeface="+mn-lt"/>
                        <a:ea typeface="Times New Roman" charset="0"/>
                        <a:cs typeface="Times New Roman" charset="0"/>
                      </a:endParaRPr>
                    </a:p>
                  </a:txBody>
                  <a:tcPr marL="68580" marR="68580" marT="0" marB="0" anchor="ctr"/>
                </a:tc>
              </a:tr>
              <a:tr h="370840">
                <a:tc>
                  <a:txBody>
                    <a:bodyPr/>
                    <a:lstStyle/>
                    <a:p>
                      <a:pPr marL="22225" algn="l">
                        <a:lnSpc>
                          <a:spcPct val="115000"/>
                        </a:lnSpc>
                        <a:spcBef>
                          <a:spcPts val="300"/>
                        </a:spcBef>
                        <a:spcAft>
                          <a:spcPts val="300"/>
                        </a:spcAft>
                        <a:tabLst>
                          <a:tab pos="2091055" algn="l"/>
                        </a:tabLst>
                      </a:pPr>
                      <a:r>
                        <a:rPr lang="en-AU" sz="1400">
                          <a:effectLst/>
                          <a:latin typeface="+mn-lt"/>
                          <a:ea typeface="Times New Roman" charset="0"/>
                          <a:cs typeface="Times New Roman" charset="0"/>
                        </a:rPr>
                        <a:t>A</a:t>
                      </a:r>
                      <a:endParaRPr lang="en-US" sz="1400">
                        <a:effectLst/>
                        <a:latin typeface="+mn-lt"/>
                        <a:ea typeface="Times New Roman" charset="0"/>
                        <a:cs typeface="Times New Roman" charset="0"/>
                      </a:endParaRPr>
                    </a:p>
                  </a:txBody>
                  <a:tcPr marL="68580" marR="68580" marT="0" marB="0" anchor="ctr"/>
                </a:tc>
                <a:tc>
                  <a:txBody>
                    <a:bodyPr/>
                    <a:lstStyle/>
                    <a:p>
                      <a:pPr marL="22225" algn="l">
                        <a:lnSpc>
                          <a:spcPct val="115000"/>
                        </a:lnSpc>
                        <a:spcBef>
                          <a:spcPts val="300"/>
                        </a:spcBef>
                        <a:spcAft>
                          <a:spcPts val="300"/>
                        </a:spcAft>
                        <a:tabLst>
                          <a:tab pos="2091055" algn="l"/>
                        </a:tabLst>
                      </a:pPr>
                      <a:r>
                        <a:rPr lang="en-AU" sz="1400" dirty="0">
                          <a:effectLst/>
                          <a:latin typeface="+mn-lt"/>
                          <a:ea typeface="Times New Roman" charset="0"/>
                          <a:cs typeface="Times New Roman" charset="0"/>
                        </a:rPr>
                        <a:t>15 ≤ EEI &lt; 25</a:t>
                      </a:r>
                      <a:endParaRPr lang="en-US" sz="1400" dirty="0">
                        <a:effectLst/>
                        <a:latin typeface="+mn-lt"/>
                        <a:ea typeface="Times New Roman" charset="0"/>
                        <a:cs typeface="Times New Roman" charset="0"/>
                      </a:endParaRPr>
                    </a:p>
                  </a:txBody>
                  <a:tcPr marL="68580" marR="68580" marT="0" marB="0" anchor="ctr"/>
                </a:tc>
              </a:tr>
              <a:tr h="370840">
                <a:tc>
                  <a:txBody>
                    <a:bodyPr/>
                    <a:lstStyle/>
                    <a:p>
                      <a:pPr marL="22225" algn="l">
                        <a:lnSpc>
                          <a:spcPct val="115000"/>
                        </a:lnSpc>
                        <a:spcBef>
                          <a:spcPts val="300"/>
                        </a:spcBef>
                        <a:spcAft>
                          <a:spcPts val="300"/>
                        </a:spcAft>
                        <a:tabLst>
                          <a:tab pos="2091055" algn="l"/>
                        </a:tabLst>
                      </a:pPr>
                      <a:r>
                        <a:rPr lang="en-AU" sz="1400">
                          <a:effectLst/>
                          <a:latin typeface="+mn-lt"/>
                          <a:ea typeface="Times New Roman" charset="0"/>
                          <a:cs typeface="Times New Roman" charset="0"/>
                        </a:rPr>
                        <a:t>B</a:t>
                      </a:r>
                      <a:endParaRPr lang="en-US" sz="1400">
                        <a:effectLst/>
                        <a:latin typeface="+mn-lt"/>
                        <a:ea typeface="Times New Roman" charset="0"/>
                        <a:cs typeface="Times New Roman" charset="0"/>
                      </a:endParaRPr>
                    </a:p>
                  </a:txBody>
                  <a:tcPr marL="68580" marR="68580" marT="0" marB="0" anchor="ctr"/>
                </a:tc>
                <a:tc>
                  <a:txBody>
                    <a:bodyPr/>
                    <a:lstStyle/>
                    <a:p>
                      <a:pPr marL="22225" algn="l">
                        <a:lnSpc>
                          <a:spcPct val="115000"/>
                        </a:lnSpc>
                        <a:spcBef>
                          <a:spcPts val="300"/>
                        </a:spcBef>
                        <a:spcAft>
                          <a:spcPts val="300"/>
                        </a:spcAft>
                        <a:tabLst>
                          <a:tab pos="2091055" algn="l"/>
                        </a:tabLst>
                      </a:pPr>
                      <a:r>
                        <a:rPr lang="en-AU" sz="1400" dirty="0">
                          <a:effectLst/>
                          <a:latin typeface="+mn-lt"/>
                          <a:ea typeface="Times New Roman" charset="0"/>
                          <a:cs typeface="Times New Roman" charset="0"/>
                        </a:rPr>
                        <a:t>25 ≤ EEI &lt; 35</a:t>
                      </a:r>
                      <a:endParaRPr lang="en-US" sz="1400" dirty="0">
                        <a:effectLst/>
                        <a:latin typeface="+mn-lt"/>
                        <a:ea typeface="Times New Roman" charset="0"/>
                        <a:cs typeface="Times New Roman" charset="0"/>
                      </a:endParaRPr>
                    </a:p>
                  </a:txBody>
                  <a:tcPr marL="68580" marR="68580" marT="0" marB="0" anchor="ctr"/>
                </a:tc>
              </a:tr>
              <a:tr h="370840">
                <a:tc>
                  <a:txBody>
                    <a:bodyPr/>
                    <a:lstStyle/>
                    <a:p>
                      <a:pPr marL="22225" algn="l">
                        <a:lnSpc>
                          <a:spcPct val="115000"/>
                        </a:lnSpc>
                        <a:spcBef>
                          <a:spcPts val="300"/>
                        </a:spcBef>
                        <a:spcAft>
                          <a:spcPts val="300"/>
                        </a:spcAft>
                        <a:tabLst>
                          <a:tab pos="2091055" algn="l"/>
                        </a:tabLst>
                      </a:pPr>
                      <a:r>
                        <a:rPr lang="en-AU" sz="1400">
                          <a:effectLst/>
                          <a:latin typeface="+mn-lt"/>
                          <a:ea typeface="Times New Roman" charset="0"/>
                          <a:cs typeface="Times New Roman" charset="0"/>
                        </a:rPr>
                        <a:t>C</a:t>
                      </a:r>
                      <a:endParaRPr lang="en-US" sz="1400">
                        <a:effectLst/>
                        <a:latin typeface="+mn-lt"/>
                        <a:ea typeface="Times New Roman" charset="0"/>
                        <a:cs typeface="Times New Roman" charset="0"/>
                      </a:endParaRPr>
                    </a:p>
                  </a:txBody>
                  <a:tcPr marL="68580" marR="68580" marT="0" marB="0" anchor="ctr"/>
                </a:tc>
                <a:tc>
                  <a:txBody>
                    <a:bodyPr/>
                    <a:lstStyle/>
                    <a:p>
                      <a:pPr marL="22225" algn="l">
                        <a:lnSpc>
                          <a:spcPct val="115000"/>
                        </a:lnSpc>
                        <a:spcBef>
                          <a:spcPts val="300"/>
                        </a:spcBef>
                        <a:spcAft>
                          <a:spcPts val="300"/>
                        </a:spcAft>
                        <a:tabLst>
                          <a:tab pos="2091055" algn="l"/>
                        </a:tabLst>
                      </a:pPr>
                      <a:r>
                        <a:rPr lang="en-AU" sz="1400" dirty="0">
                          <a:effectLst/>
                          <a:latin typeface="+mn-lt"/>
                          <a:ea typeface="Times New Roman" charset="0"/>
                          <a:cs typeface="Times New Roman" charset="0"/>
                        </a:rPr>
                        <a:t>35 ≤ EEI &lt; 50</a:t>
                      </a:r>
                      <a:endParaRPr lang="en-US" sz="1400" dirty="0">
                        <a:effectLst/>
                        <a:latin typeface="+mn-lt"/>
                        <a:ea typeface="Times New Roman" charset="0"/>
                        <a:cs typeface="Times New Roman" charset="0"/>
                      </a:endParaRPr>
                    </a:p>
                  </a:txBody>
                  <a:tcPr marL="68580" marR="68580" marT="0" marB="0" anchor="ctr"/>
                </a:tc>
              </a:tr>
              <a:tr h="370840">
                <a:tc>
                  <a:txBody>
                    <a:bodyPr/>
                    <a:lstStyle/>
                    <a:p>
                      <a:pPr marL="22225" algn="l">
                        <a:lnSpc>
                          <a:spcPct val="115000"/>
                        </a:lnSpc>
                        <a:spcBef>
                          <a:spcPts val="300"/>
                        </a:spcBef>
                        <a:spcAft>
                          <a:spcPts val="300"/>
                        </a:spcAft>
                        <a:tabLst>
                          <a:tab pos="2091055" algn="l"/>
                        </a:tabLst>
                      </a:pPr>
                      <a:r>
                        <a:rPr lang="en-AU" sz="1400">
                          <a:effectLst/>
                          <a:latin typeface="+mn-lt"/>
                          <a:ea typeface="Times New Roman" charset="0"/>
                          <a:cs typeface="Times New Roman" charset="0"/>
                        </a:rPr>
                        <a:t>D</a:t>
                      </a:r>
                      <a:endParaRPr lang="en-US" sz="1400">
                        <a:effectLst/>
                        <a:latin typeface="+mn-lt"/>
                        <a:ea typeface="Times New Roman" charset="0"/>
                        <a:cs typeface="Times New Roman" charset="0"/>
                      </a:endParaRPr>
                    </a:p>
                  </a:txBody>
                  <a:tcPr marL="68580" marR="68580" marT="0" marB="0" anchor="ctr"/>
                </a:tc>
                <a:tc>
                  <a:txBody>
                    <a:bodyPr/>
                    <a:lstStyle/>
                    <a:p>
                      <a:pPr marL="22225" algn="l">
                        <a:lnSpc>
                          <a:spcPct val="115000"/>
                        </a:lnSpc>
                        <a:spcBef>
                          <a:spcPts val="300"/>
                        </a:spcBef>
                        <a:spcAft>
                          <a:spcPts val="300"/>
                        </a:spcAft>
                        <a:tabLst>
                          <a:tab pos="2091055" algn="l"/>
                        </a:tabLst>
                      </a:pPr>
                      <a:r>
                        <a:rPr lang="en-AU" sz="1400" dirty="0">
                          <a:effectLst/>
                          <a:latin typeface="+mn-lt"/>
                          <a:ea typeface="Times New Roman" charset="0"/>
                          <a:cs typeface="Times New Roman" charset="0"/>
                        </a:rPr>
                        <a:t>50 ≤ EEI &lt; 75</a:t>
                      </a:r>
                      <a:endParaRPr lang="en-US" sz="1400" dirty="0">
                        <a:effectLst/>
                        <a:latin typeface="+mn-lt"/>
                        <a:ea typeface="Times New Roman" charset="0"/>
                        <a:cs typeface="Times New Roman" charset="0"/>
                      </a:endParaRPr>
                    </a:p>
                  </a:txBody>
                  <a:tcPr marL="68580" marR="68580" marT="0" marB="0" anchor="ctr"/>
                </a:tc>
              </a:tr>
              <a:tr h="370840">
                <a:tc>
                  <a:txBody>
                    <a:bodyPr/>
                    <a:lstStyle/>
                    <a:p>
                      <a:pPr marL="22225" algn="l">
                        <a:lnSpc>
                          <a:spcPct val="115000"/>
                        </a:lnSpc>
                        <a:spcBef>
                          <a:spcPts val="300"/>
                        </a:spcBef>
                        <a:spcAft>
                          <a:spcPts val="300"/>
                        </a:spcAft>
                        <a:tabLst>
                          <a:tab pos="2091055" algn="l"/>
                        </a:tabLst>
                      </a:pPr>
                      <a:r>
                        <a:rPr lang="en-AU" sz="1400">
                          <a:effectLst/>
                          <a:latin typeface="+mn-lt"/>
                          <a:ea typeface="Times New Roman" charset="0"/>
                          <a:cs typeface="Times New Roman" charset="0"/>
                        </a:rPr>
                        <a:t>E</a:t>
                      </a:r>
                      <a:endParaRPr lang="en-US" sz="1400">
                        <a:effectLst/>
                        <a:latin typeface="+mn-lt"/>
                        <a:ea typeface="Times New Roman" charset="0"/>
                        <a:cs typeface="Times New Roman" charset="0"/>
                      </a:endParaRPr>
                    </a:p>
                  </a:txBody>
                  <a:tcPr marL="68580" marR="68580" marT="0" marB="0" anchor="ctr"/>
                </a:tc>
                <a:tc>
                  <a:txBody>
                    <a:bodyPr/>
                    <a:lstStyle/>
                    <a:p>
                      <a:pPr marL="22225" algn="l">
                        <a:lnSpc>
                          <a:spcPct val="115000"/>
                        </a:lnSpc>
                        <a:spcBef>
                          <a:spcPts val="300"/>
                        </a:spcBef>
                        <a:spcAft>
                          <a:spcPts val="300"/>
                        </a:spcAft>
                        <a:tabLst>
                          <a:tab pos="2091055" algn="l"/>
                        </a:tabLst>
                      </a:pPr>
                      <a:r>
                        <a:rPr lang="en-AU" sz="1400" dirty="0">
                          <a:effectLst/>
                          <a:latin typeface="+mn-lt"/>
                          <a:ea typeface="Times New Roman" charset="0"/>
                          <a:cs typeface="Times New Roman" charset="0"/>
                        </a:rPr>
                        <a:t>75 ≤ EEI &lt; 85</a:t>
                      </a:r>
                      <a:endParaRPr lang="en-US" sz="1400" dirty="0">
                        <a:effectLst/>
                        <a:latin typeface="+mn-lt"/>
                        <a:ea typeface="Times New Roman" charset="0"/>
                        <a:cs typeface="Times New Roman" charset="0"/>
                      </a:endParaRPr>
                    </a:p>
                  </a:txBody>
                  <a:tcPr marL="68580" marR="68580" marT="0" marB="0" anchor="ctr"/>
                </a:tc>
              </a:tr>
              <a:tr h="370840">
                <a:tc>
                  <a:txBody>
                    <a:bodyPr/>
                    <a:lstStyle/>
                    <a:p>
                      <a:pPr marL="22225" algn="l">
                        <a:lnSpc>
                          <a:spcPct val="115000"/>
                        </a:lnSpc>
                        <a:spcBef>
                          <a:spcPts val="300"/>
                        </a:spcBef>
                        <a:spcAft>
                          <a:spcPts val="300"/>
                        </a:spcAft>
                        <a:tabLst>
                          <a:tab pos="2091055" algn="l"/>
                        </a:tabLst>
                      </a:pPr>
                      <a:r>
                        <a:rPr lang="en-AU" sz="1400">
                          <a:effectLst/>
                          <a:latin typeface="+mn-lt"/>
                          <a:ea typeface="Times New Roman" charset="0"/>
                          <a:cs typeface="Times New Roman" charset="0"/>
                        </a:rPr>
                        <a:t>F</a:t>
                      </a:r>
                      <a:endParaRPr lang="en-US" sz="1400">
                        <a:effectLst/>
                        <a:latin typeface="+mn-lt"/>
                        <a:ea typeface="Times New Roman" charset="0"/>
                        <a:cs typeface="Times New Roman" charset="0"/>
                      </a:endParaRPr>
                    </a:p>
                  </a:txBody>
                  <a:tcPr marL="68580" marR="68580" marT="0" marB="0" anchor="ctr"/>
                </a:tc>
                <a:tc>
                  <a:txBody>
                    <a:bodyPr/>
                    <a:lstStyle/>
                    <a:p>
                      <a:pPr marL="22225" algn="l">
                        <a:lnSpc>
                          <a:spcPct val="115000"/>
                        </a:lnSpc>
                        <a:spcBef>
                          <a:spcPts val="300"/>
                        </a:spcBef>
                        <a:spcAft>
                          <a:spcPts val="300"/>
                        </a:spcAft>
                        <a:tabLst>
                          <a:tab pos="2091055" algn="l"/>
                        </a:tabLst>
                      </a:pPr>
                      <a:r>
                        <a:rPr lang="en-AU" sz="1400" dirty="0">
                          <a:effectLst/>
                          <a:latin typeface="+mn-lt"/>
                          <a:ea typeface="Times New Roman" charset="0"/>
                          <a:cs typeface="Times New Roman" charset="0"/>
                        </a:rPr>
                        <a:t>85 ≤ EEI &lt; 95</a:t>
                      </a:r>
                      <a:endParaRPr lang="en-US" sz="1400" dirty="0">
                        <a:effectLst/>
                        <a:latin typeface="+mn-lt"/>
                        <a:ea typeface="Times New Roman" charset="0"/>
                        <a:cs typeface="Times New Roman" charset="0"/>
                      </a:endParaRPr>
                    </a:p>
                  </a:txBody>
                  <a:tcPr marL="68580" marR="68580" marT="0" marB="0" anchor="ctr"/>
                </a:tc>
              </a:tr>
              <a:tr h="370840">
                <a:tc>
                  <a:txBody>
                    <a:bodyPr/>
                    <a:lstStyle/>
                    <a:p>
                      <a:pPr marL="22225" algn="l">
                        <a:lnSpc>
                          <a:spcPct val="115000"/>
                        </a:lnSpc>
                        <a:spcBef>
                          <a:spcPts val="300"/>
                        </a:spcBef>
                        <a:spcAft>
                          <a:spcPts val="300"/>
                        </a:spcAft>
                        <a:tabLst>
                          <a:tab pos="2091055" algn="l"/>
                        </a:tabLst>
                      </a:pPr>
                      <a:r>
                        <a:rPr lang="en-AU" sz="1400">
                          <a:effectLst/>
                          <a:latin typeface="+mn-lt"/>
                          <a:ea typeface="Times New Roman" charset="0"/>
                          <a:cs typeface="Times New Roman" charset="0"/>
                        </a:rPr>
                        <a:t>G</a:t>
                      </a:r>
                      <a:endParaRPr lang="en-US" sz="1400">
                        <a:effectLst/>
                        <a:latin typeface="+mn-lt"/>
                        <a:ea typeface="Times New Roman" charset="0"/>
                        <a:cs typeface="Times New Roman" charset="0"/>
                      </a:endParaRPr>
                    </a:p>
                  </a:txBody>
                  <a:tcPr marL="68580" marR="68580" marT="0" marB="0" anchor="ctr"/>
                </a:tc>
                <a:tc>
                  <a:txBody>
                    <a:bodyPr/>
                    <a:lstStyle/>
                    <a:p>
                      <a:pPr marL="22225" algn="l">
                        <a:lnSpc>
                          <a:spcPct val="115000"/>
                        </a:lnSpc>
                        <a:spcBef>
                          <a:spcPts val="300"/>
                        </a:spcBef>
                        <a:spcAft>
                          <a:spcPts val="300"/>
                        </a:spcAft>
                        <a:tabLst>
                          <a:tab pos="2091055" algn="l"/>
                        </a:tabLst>
                      </a:pPr>
                      <a:r>
                        <a:rPr lang="en-AU" sz="1400" dirty="0">
                          <a:effectLst/>
                          <a:latin typeface="+mn-lt"/>
                          <a:ea typeface="Times New Roman" charset="0"/>
                          <a:cs typeface="Times New Roman" charset="0"/>
                        </a:rPr>
                        <a:t>95 ≤ EEI &lt; 115</a:t>
                      </a:r>
                      <a:endParaRPr lang="en-US" sz="1400" dirty="0">
                        <a:effectLst/>
                        <a:latin typeface="+mn-lt"/>
                        <a:ea typeface="Times New Roman" charset="0"/>
                        <a:cs typeface="Times New Roman" charset="0"/>
                      </a:endParaRPr>
                    </a:p>
                  </a:txBody>
                  <a:tcPr marL="68580" marR="68580" marT="0" marB="0" anchor="ctr"/>
                </a:tc>
              </a:tr>
            </a:tbl>
          </a:graphicData>
        </a:graphic>
      </p:graphicFrame>
      <p:cxnSp>
        <p:nvCxnSpPr>
          <p:cNvPr id="8" name="Straight Arrow Connector 7"/>
          <p:cNvCxnSpPr/>
          <p:nvPr/>
        </p:nvCxnSpPr>
        <p:spPr>
          <a:xfrm flipH="1">
            <a:off x="3352800" y="4933508"/>
            <a:ext cx="1332614" cy="70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3335080" y="5298556"/>
            <a:ext cx="1332614" cy="70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3335080" y="5679440"/>
            <a:ext cx="1332614" cy="70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4701044" y="4755309"/>
            <a:ext cx="2524537" cy="369332"/>
          </a:xfrm>
          <a:prstGeom prst="rect">
            <a:avLst/>
          </a:prstGeom>
        </p:spPr>
        <p:txBody>
          <a:bodyPr wrap="none">
            <a:spAutoFit/>
          </a:bodyPr>
          <a:lstStyle/>
          <a:p>
            <a:r>
              <a:rPr lang="en-US"/>
              <a:t>EEI &lt; 85 from 1 July 2019</a:t>
            </a:r>
            <a:endParaRPr lang="en-US" dirty="0"/>
          </a:p>
        </p:txBody>
      </p:sp>
      <p:sp>
        <p:nvSpPr>
          <p:cNvPr id="13" name="Rectangle 12"/>
          <p:cNvSpPr/>
          <p:nvPr/>
        </p:nvSpPr>
        <p:spPr>
          <a:xfrm>
            <a:off x="4685414" y="5113890"/>
            <a:ext cx="2478051" cy="369332"/>
          </a:xfrm>
          <a:prstGeom prst="rect">
            <a:avLst/>
          </a:prstGeom>
        </p:spPr>
        <p:txBody>
          <a:bodyPr wrap="none">
            <a:spAutoFit/>
          </a:bodyPr>
          <a:lstStyle/>
          <a:p>
            <a:r>
              <a:rPr lang="en-US" dirty="0"/>
              <a:t>EEI &lt; 95 from 1 Jan 2018</a:t>
            </a:r>
          </a:p>
        </p:txBody>
      </p:sp>
      <p:sp>
        <p:nvSpPr>
          <p:cNvPr id="14" name="Rectangle 13"/>
          <p:cNvSpPr/>
          <p:nvPr/>
        </p:nvSpPr>
        <p:spPr>
          <a:xfrm>
            <a:off x="4669784" y="5483222"/>
            <a:ext cx="2641557" cy="369332"/>
          </a:xfrm>
          <a:prstGeom prst="rect">
            <a:avLst/>
          </a:prstGeom>
        </p:spPr>
        <p:txBody>
          <a:bodyPr wrap="none">
            <a:spAutoFit/>
          </a:bodyPr>
          <a:lstStyle/>
          <a:p>
            <a:r>
              <a:rPr lang="en-US" dirty="0"/>
              <a:t>EEI &lt; 115 from 1 July 2016</a:t>
            </a:r>
          </a:p>
        </p:txBody>
      </p:sp>
      <p:pic>
        <p:nvPicPr>
          <p:cNvPr id="16" name="Picture 15"/>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924439" y="1207553"/>
            <a:ext cx="1555465" cy="2305978"/>
          </a:xfrm>
          <a:prstGeom prst="rect">
            <a:avLst/>
          </a:prstGeom>
          <a:noFill/>
        </p:spPr>
      </p:pic>
      <p:sp>
        <p:nvSpPr>
          <p:cNvPr id="17" name="Rectangle 16"/>
          <p:cNvSpPr/>
          <p:nvPr/>
        </p:nvSpPr>
        <p:spPr>
          <a:xfrm>
            <a:off x="4701044" y="3554876"/>
            <a:ext cx="4239553" cy="923330"/>
          </a:xfrm>
          <a:prstGeom prst="rect">
            <a:avLst/>
          </a:prstGeom>
        </p:spPr>
        <p:txBody>
          <a:bodyPr wrap="square">
            <a:spAutoFit/>
          </a:bodyPr>
          <a:lstStyle/>
          <a:p>
            <a:r>
              <a:rPr lang="en-US"/>
              <a:t>Increasing stringency of MEPS is achieved by requiring that all cabinets must meet a moving efficiency score by a certain date. </a:t>
            </a:r>
            <a:endParaRPr lang="en-US" dirty="0"/>
          </a:p>
        </p:txBody>
      </p:sp>
      <p:sp>
        <p:nvSpPr>
          <p:cNvPr id="3" name="Slide Number Placeholder 2"/>
          <p:cNvSpPr>
            <a:spLocks noGrp="1"/>
          </p:cNvSpPr>
          <p:nvPr>
            <p:ph type="sldNum" sz="quarter" idx="12"/>
          </p:nvPr>
        </p:nvSpPr>
        <p:spPr/>
        <p:txBody>
          <a:bodyPr/>
          <a:lstStyle/>
          <a:p>
            <a:pPr>
              <a:defRPr/>
            </a:pPr>
            <a:fld id="{E286D6FB-CE2D-4FCF-BDE2-16A4E371775E}" type="slidenum">
              <a:rPr lang="en-US" smtClean="0"/>
              <a:pPr>
                <a:defRPr/>
              </a:pPr>
              <a:t>46</a:t>
            </a:fld>
            <a:endParaRPr lang="en-US" dirty="0"/>
          </a:p>
        </p:txBody>
      </p:sp>
    </p:spTree>
    <p:extLst>
      <p:ext uri="{BB962C8B-B14F-4D97-AF65-F5344CB8AC3E}">
        <p14:creationId xmlns:p14="http://schemas.microsoft.com/office/powerpoint/2010/main" val="10251352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988678"/>
          </a:xfrm>
        </p:spPr>
        <p:txBody>
          <a:bodyPr>
            <a:normAutofit fontScale="90000"/>
          </a:bodyPr>
          <a:lstStyle/>
          <a:p>
            <a:r>
              <a:rPr lang="en-US" dirty="0"/>
              <a:t>How is energy efficiency of </a:t>
            </a:r>
            <a:r>
              <a:rPr lang="en-US" dirty="0" smtClean="0"/>
              <a:t>an RDC determined?</a:t>
            </a:r>
            <a:endParaRPr lang="en-US" dirty="0"/>
          </a:p>
        </p:txBody>
      </p:sp>
      <p:sp>
        <p:nvSpPr>
          <p:cNvPr id="3" name="Content Placeholder 2"/>
          <p:cNvSpPr>
            <a:spLocks noGrp="1"/>
          </p:cNvSpPr>
          <p:nvPr>
            <p:ph idx="1"/>
          </p:nvPr>
        </p:nvSpPr>
        <p:spPr>
          <a:xfrm>
            <a:off x="457200" y="1267058"/>
            <a:ext cx="8362060" cy="4525963"/>
          </a:xfrm>
        </p:spPr>
        <p:txBody>
          <a:bodyPr>
            <a:normAutofit/>
          </a:bodyPr>
          <a:lstStyle/>
          <a:p>
            <a:pPr marL="0" indent="0">
              <a:buNone/>
            </a:pPr>
            <a:r>
              <a:rPr lang="en-US" dirty="0"/>
              <a:t>The key metrics for </a:t>
            </a:r>
            <a:r>
              <a:rPr lang="en-US" dirty="0" smtClean="0"/>
              <a:t>efficiency for an RDC are: </a:t>
            </a:r>
          </a:p>
          <a:p>
            <a:pPr lvl="1"/>
            <a:r>
              <a:rPr lang="en-US" dirty="0" smtClean="0"/>
              <a:t>Total </a:t>
            </a:r>
            <a:r>
              <a:rPr lang="en-US" dirty="0"/>
              <a:t>Energy Consumption (</a:t>
            </a:r>
            <a:r>
              <a:rPr lang="en-US" dirty="0" smtClean="0"/>
              <a:t>TEC) in kWh per year</a:t>
            </a:r>
          </a:p>
          <a:p>
            <a:pPr lvl="1"/>
            <a:r>
              <a:rPr lang="en-US" dirty="0"/>
              <a:t>The refrigerated net volume </a:t>
            </a:r>
            <a:r>
              <a:rPr lang="en-US" dirty="0" smtClean="0"/>
              <a:t>in m</a:t>
            </a:r>
            <a:r>
              <a:rPr lang="en-US" baseline="30000" dirty="0" smtClean="0"/>
              <a:t>3</a:t>
            </a:r>
            <a:r>
              <a:rPr lang="en-US" dirty="0" smtClean="0"/>
              <a:t> or Total </a:t>
            </a:r>
            <a:r>
              <a:rPr lang="en-US" dirty="0"/>
              <a:t>Display </a:t>
            </a:r>
            <a:r>
              <a:rPr lang="en-US" dirty="0" smtClean="0"/>
              <a:t>Area</a:t>
            </a:r>
            <a:r>
              <a:rPr lang="en-US" dirty="0"/>
              <a:t> </a:t>
            </a:r>
            <a:r>
              <a:rPr lang="en-US" dirty="0" smtClean="0"/>
              <a:t>m</a:t>
            </a:r>
            <a:r>
              <a:rPr lang="en-US" baseline="30000" dirty="0" smtClean="0"/>
              <a:t>2</a:t>
            </a:r>
            <a:r>
              <a:rPr lang="en-US" dirty="0" smtClean="0"/>
              <a:t> depending on type</a:t>
            </a:r>
          </a:p>
          <a:p>
            <a:pPr lvl="1"/>
            <a:r>
              <a:rPr lang="en-US" dirty="0"/>
              <a:t>Energy Efficiency Index (EEI), a ratio compared to a Standard Annual Energy </a:t>
            </a:r>
            <a:r>
              <a:rPr lang="en-US" dirty="0" smtClean="0"/>
              <a:t>Consumption</a:t>
            </a:r>
          </a:p>
          <a:p>
            <a:pPr lvl="1"/>
            <a:r>
              <a:rPr lang="en-US" dirty="0" smtClean="0"/>
              <a:t>Efficiency Grades (A to G)</a:t>
            </a: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2B58FAB4-4C79-4D87-84C0-9D751F76122B}" type="slidenum">
              <a:rPr lang="en-US" smtClean="0"/>
              <a:pPr>
                <a:defRPr/>
              </a:pPr>
              <a:t>47</a:t>
            </a:fld>
            <a:endParaRPr lang="en-US" dirty="0"/>
          </a:p>
        </p:txBody>
      </p:sp>
    </p:spTree>
    <p:extLst>
      <p:ext uri="{BB962C8B-B14F-4D97-AF65-F5344CB8AC3E}">
        <p14:creationId xmlns:p14="http://schemas.microsoft.com/office/powerpoint/2010/main" val="41334916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Equation to calculate the EEI of </a:t>
            </a:r>
            <a:r>
              <a:rPr lang="en-US" dirty="0" smtClean="0"/>
              <a:t>RDC</a:t>
            </a:r>
            <a:endParaRPr lang="en-US" dirty="0"/>
          </a:p>
        </p:txBody>
      </p:sp>
      <p:sp>
        <p:nvSpPr>
          <p:cNvPr id="3" name="Content Placeholder 2"/>
          <p:cNvSpPr>
            <a:spLocks noGrp="1"/>
          </p:cNvSpPr>
          <p:nvPr>
            <p:ph sz="half" idx="1"/>
          </p:nvPr>
        </p:nvSpPr>
        <p:spPr>
          <a:xfrm>
            <a:off x="457200" y="1706528"/>
            <a:ext cx="4038600" cy="2036313"/>
          </a:xfrm>
          <a:ln w="12700">
            <a:solidFill>
              <a:schemeClr val="accent1"/>
            </a:solidFill>
          </a:ln>
        </p:spPr>
        <p:txBody>
          <a:bodyPr>
            <a:normAutofit/>
          </a:bodyPr>
          <a:lstStyle/>
          <a:p>
            <a:pPr marL="0" indent="0">
              <a:buNone/>
            </a:pPr>
            <a:r>
              <a:rPr lang="pt-BR" sz="1400" dirty="0" err="1" smtClean="0"/>
              <a:t>Annual</a:t>
            </a:r>
            <a:r>
              <a:rPr lang="pt-BR" sz="1400" dirty="0" smtClean="0"/>
              <a:t> </a:t>
            </a:r>
            <a:r>
              <a:rPr lang="pt-BR" sz="1400" dirty="0"/>
              <a:t>Energy </a:t>
            </a:r>
            <a:r>
              <a:rPr lang="pt-BR" sz="1400" dirty="0" err="1" smtClean="0"/>
              <a:t>Consumption</a:t>
            </a:r>
            <a:r>
              <a:rPr lang="pt-BR" sz="1400" dirty="0" smtClean="0"/>
              <a:t> (AEC) </a:t>
            </a:r>
            <a:r>
              <a:rPr lang="pt-BR" sz="1400" dirty="0" err="1"/>
              <a:t>of</a:t>
            </a:r>
            <a:r>
              <a:rPr lang="pt-BR" sz="1400" dirty="0"/>
              <a:t> </a:t>
            </a:r>
            <a:r>
              <a:rPr lang="pt-BR" sz="1400" dirty="0" err="1"/>
              <a:t>the</a:t>
            </a:r>
            <a:r>
              <a:rPr lang="pt-BR" sz="1400" dirty="0"/>
              <a:t> </a:t>
            </a:r>
            <a:r>
              <a:rPr lang="pt-BR" sz="1400" dirty="0" err="1"/>
              <a:t>cabinet</a:t>
            </a:r>
            <a:r>
              <a:rPr lang="pt-BR" sz="1400" dirty="0"/>
              <a:t> in kWh/</a:t>
            </a:r>
            <a:r>
              <a:rPr lang="pt-BR" sz="1400" dirty="0" err="1"/>
              <a:t>year</a:t>
            </a:r>
            <a:endParaRPr lang="pt-BR" sz="1400" dirty="0"/>
          </a:p>
          <a:p>
            <a:pPr marL="0" indent="0">
              <a:buNone/>
            </a:pPr>
            <a:endParaRPr lang="pt-BR" sz="1400" dirty="0" smtClean="0"/>
          </a:p>
          <a:p>
            <a:pPr marL="0" indent="0">
              <a:buNone/>
            </a:pPr>
            <a:r>
              <a:rPr lang="pt-BR" sz="1400" dirty="0" smtClean="0"/>
              <a:t>AEC=E24h ×</a:t>
            </a:r>
            <a:r>
              <a:rPr lang="pt-BR" sz="1400" dirty="0"/>
              <a:t>365</a:t>
            </a:r>
          </a:p>
          <a:p>
            <a:pPr marL="0" indent="0">
              <a:buNone/>
            </a:pPr>
            <a:endParaRPr lang="pt-BR" sz="1400" dirty="0" smtClean="0"/>
          </a:p>
          <a:p>
            <a:pPr marL="0" indent="0">
              <a:buNone/>
            </a:pPr>
            <a:r>
              <a:rPr lang="pt-BR" sz="1400" dirty="0" smtClean="0"/>
              <a:t>E24h </a:t>
            </a:r>
            <a:r>
              <a:rPr lang="pt-BR" sz="1400" dirty="0"/>
              <a:t>= </a:t>
            </a:r>
            <a:r>
              <a:rPr lang="pt-BR" sz="1400" dirty="0" smtClean="0"/>
              <a:t>Energy </a:t>
            </a:r>
            <a:r>
              <a:rPr lang="pt-BR" sz="1400" dirty="0" err="1"/>
              <a:t>consumption</a:t>
            </a:r>
            <a:r>
              <a:rPr lang="pt-BR" sz="1400" dirty="0"/>
              <a:t> </a:t>
            </a:r>
            <a:r>
              <a:rPr lang="pt-BR" sz="1400" dirty="0" err="1"/>
              <a:t>of</a:t>
            </a:r>
            <a:r>
              <a:rPr lang="pt-BR" sz="1400" dirty="0"/>
              <a:t> </a:t>
            </a:r>
            <a:r>
              <a:rPr lang="pt-BR" sz="1400" dirty="0" err="1"/>
              <a:t>the</a:t>
            </a:r>
            <a:r>
              <a:rPr lang="pt-BR" sz="1400" dirty="0"/>
              <a:t> </a:t>
            </a:r>
            <a:r>
              <a:rPr lang="pt-BR" sz="1400" dirty="0" err="1"/>
              <a:t>cabinet</a:t>
            </a:r>
            <a:r>
              <a:rPr lang="pt-BR" sz="1400" dirty="0"/>
              <a:t> over 24 </a:t>
            </a:r>
            <a:r>
              <a:rPr lang="pt-BR" sz="1400" dirty="0" smtClean="0"/>
              <a:t>hours</a:t>
            </a:r>
          </a:p>
          <a:p>
            <a:pPr marL="0" indent="0">
              <a:buNone/>
            </a:pPr>
            <a:endParaRPr lang="pt-BR" sz="1400" dirty="0"/>
          </a:p>
          <a:p>
            <a:pPr marL="0" indent="0">
              <a:buNone/>
            </a:pPr>
            <a:endParaRPr lang="pt-BR" sz="1400" dirty="0" smtClean="0"/>
          </a:p>
        </p:txBody>
      </p:sp>
      <p:sp>
        <p:nvSpPr>
          <p:cNvPr id="4" name="Content Placeholder 3"/>
          <p:cNvSpPr>
            <a:spLocks noGrp="1"/>
          </p:cNvSpPr>
          <p:nvPr>
            <p:ph sz="half" idx="2"/>
          </p:nvPr>
        </p:nvSpPr>
        <p:spPr>
          <a:xfrm>
            <a:off x="4648200" y="1706528"/>
            <a:ext cx="4148470" cy="4188873"/>
          </a:xfrm>
          <a:ln w="12700">
            <a:solidFill>
              <a:schemeClr val="accent1"/>
            </a:solidFill>
          </a:ln>
        </p:spPr>
        <p:txBody>
          <a:bodyPr>
            <a:noAutofit/>
          </a:bodyPr>
          <a:lstStyle/>
          <a:p>
            <a:pPr marL="0" indent="0">
              <a:buNone/>
            </a:pPr>
            <a:r>
              <a:rPr lang="de-DE" sz="1400" dirty="0"/>
              <a:t>Standard Annual </a:t>
            </a:r>
            <a:r>
              <a:rPr lang="de-DE" sz="1400" dirty="0" err="1"/>
              <a:t>Energy</a:t>
            </a:r>
            <a:r>
              <a:rPr lang="de-DE" sz="1400" dirty="0"/>
              <a:t> </a:t>
            </a:r>
            <a:r>
              <a:rPr lang="de-DE" sz="1400" dirty="0" err="1"/>
              <a:t>Consumption</a:t>
            </a:r>
            <a:r>
              <a:rPr lang="de-DE" sz="1400" dirty="0"/>
              <a:t> </a:t>
            </a:r>
            <a:r>
              <a:rPr lang="de-DE" sz="1400" dirty="0" smtClean="0"/>
              <a:t>(SAEC) </a:t>
            </a:r>
            <a:r>
              <a:rPr lang="de-DE" sz="1400" dirty="0" err="1" smtClean="0"/>
              <a:t>of</a:t>
            </a:r>
            <a:r>
              <a:rPr lang="de-DE" sz="1400" dirty="0" smtClean="0"/>
              <a:t> </a:t>
            </a:r>
            <a:r>
              <a:rPr lang="de-DE" sz="1400" dirty="0" err="1"/>
              <a:t>the</a:t>
            </a:r>
            <a:r>
              <a:rPr lang="de-DE" sz="1400" dirty="0"/>
              <a:t> </a:t>
            </a:r>
            <a:r>
              <a:rPr lang="de-DE" sz="1400" dirty="0" err="1"/>
              <a:t>cabinet</a:t>
            </a:r>
            <a:r>
              <a:rPr lang="de-DE" sz="1400" dirty="0"/>
              <a:t> in kWh/</a:t>
            </a:r>
            <a:r>
              <a:rPr lang="de-DE" sz="1400" dirty="0" err="1"/>
              <a:t>year</a:t>
            </a:r>
            <a:endParaRPr lang="de-DE" sz="1400" dirty="0" smtClean="0"/>
          </a:p>
          <a:p>
            <a:pPr marL="0" indent="0">
              <a:buNone/>
            </a:pPr>
            <a:endParaRPr lang="de-DE" sz="1400" dirty="0" smtClean="0"/>
          </a:p>
          <a:p>
            <a:pPr marL="0" indent="0">
              <a:buNone/>
            </a:pPr>
            <a:r>
              <a:rPr lang="de-DE" sz="1400" dirty="0" smtClean="0"/>
              <a:t>SAEC</a:t>
            </a:r>
            <a:r>
              <a:rPr lang="de-DE" sz="1400" dirty="0"/>
              <a:t>= </a:t>
            </a:r>
            <a:r>
              <a:rPr lang="de-DE" sz="1400" dirty="0" smtClean="0"/>
              <a:t>(M + N x Y) x 365 x C</a:t>
            </a:r>
            <a:endParaRPr lang="de-DE" sz="1400" dirty="0"/>
          </a:p>
          <a:p>
            <a:pPr marL="0" indent="0">
              <a:buNone/>
            </a:pPr>
            <a:endParaRPr lang="de-DE" sz="1400" dirty="0" smtClean="0"/>
          </a:p>
          <a:p>
            <a:pPr marL="0" indent="0">
              <a:buNone/>
            </a:pPr>
            <a:r>
              <a:rPr lang="de-DE" sz="1400" dirty="0" smtClean="0"/>
              <a:t>Y </a:t>
            </a:r>
            <a:r>
              <a:rPr lang="de-DE" sz="1400" dirty="0"/>
              <a:t>= </a:t>
            </a:r>
            <a:r>
              <a:rPr lang="de-DE" sz="1400" dirty="0" smtClean="0"/>
              <a:t>Volume </a:t>
            </a:r>
            <a:r>
              <a:rPr lang="de-DE" sz="1400" dirty="0" err="1"/>
              <a:t>of</a:t>
            </a:r>
            <a:r>
              <a:rPr lang="de-DE" sz="1400" dirty="0"/>
              <a:t> </a:t>
            </a:r>
            <a:r>
              <a:rPr lang="de-DE" sz="1400" dirty="0" err="1"/>
              <a:t>the</a:t>
            </a:r>
            <a:r>
              <a:rPr lang="de-DE" sz="1400" dirty="0"/>
              <a:t> </a:t>
            </a:r>
            <a:r>
              <a:rPr lang="de-DE" sz="1400" dirty="0" err="1" smtClean="0"/>
              <a:t>appliance</a:t>
            </a:r>
            <a:r>
              <a:rPr lang="de-DE" sz="1400" dirty="0" smtClean="0"/>
              <a:t> (i.e. </a:t>
            </a:r>
            <a:r>
              <a:rPr lang="de-DE" sz="1400" dirty="0" err="1" smtClean="0"/>
              <a:t>Beverage</a:t>
            </a:r>
            <a:r>
              <a:rPr lang="de-DE" sz="1400" dirty="0" smtClean="0"/>
              <a:t> Cooler), </a:t>
            </a:r>
            <a:r>
              <a:rPr lang="de-DE" sz="1400" dirty="0" err="1"/>
              <a:t>which</a:t>
            </a:r>
            <a:r>
              <a:rPr lang="de-DE" sz="1400" dirty="0"/>
              <a:t> </a:t>
            </a:r>
            <a:r>
              <a:rPr lang="de-DE" sz="1400" dirty="0" err="1"/>
              <a:t>is</a:t>
            </a:r>
            <a:r>
              <a:rPr lang="de-DE" sz="1400" dirty="0"/>
              <a:t> </a:t>
            </a:r>
            <a:r>
              <a:rPr lang="de-DE" sz="1400" dirty="0" err="1"/>
              <a:t>the</a:t>
            </a:r>
            <a:r>
              <a:rPr lang="de-DE" sz="1400" dirty="0"/>
              <a:t> </a:t>
            </a:r>
            <a:r>
              <a:rPr lang="de-DE" sz="1400" dirty="0" err="1"/>
              <a:t>sum</a:t>
            </a:r>
            <a:r>
              <a:rPr lang="de-DE" sz="1400" dirty="0"/>
              <a:t> </a:t>
            </a:r>
            <a:r>
              <a:rPr lang="de-DE" sz="1400" dirty="0" err="1"/>
              <a:t>of</a:t>
            </a:r>
            <a:r>
              <a:rPr lang="de-DE" sz="1400" dirty="0"/>
              <a:t>  </a:t>
            </a:r>
            <a:r>
              <a:rPr lang="de-DE" sz="1400" dirty="0" err="1"/>
              <a:t>volumes</a:t>
            </a:r>
            <a:r>
              <a:rPr lang="de-DE" sz="1400" dirty="0"/>
              <a:t> </a:t>
            </a:r>
            <a:r>
              <a:rPr lang="de-DE" sz="1400" dirty="0" err="1"/>
              <a:t>of</a:t>
            </a:r>
            <a:r>
              <a:rPr lang="de-DE" sz="1400" dirty="0"/>
              <a:t> all </a:t>
            </a:r>
            <a:r>
              <a:rPr lang="de-DE" sz="1400" dirty="0" err="1"/>
              <a:t>compartments</a:t>
            </a:r>
            <a:r>
              <a:rPr lang="de-DE" sz="1400" dirty="0"/>
              <a:t> </a:t>
            </a:r>
            <a:r>
              <a:rPr lang="de-DE" sz="1400" dirty="0" err="1"/>
              <a:t>of</a:t>
            </a:r>
            <a:r>
              <a:rPr lang="de-DE" sz="1400" dirty="0"/>
              <a:t> </a:t>
            </a:r>
            <a:r>
              <a:rPr lang="de-DE" sz="1400" dirty="0" err="1"/>
              <a:t>the</a:t>
            </a:r>
            <a:r>
              <a:rPr lang="de-DE" sz="1400" dirty="0"/>
              <a:t> </a:t>
            </a:r>
            <a:r>
              <a:rPr lang="de-DE" sz="1400" dirty="0" err="1"/>
              <a:t>cabinet</a:t>
            </a:r>
            <a:r>
              <a:rPr lang="de-DE" sz="1400" dirty="0"/>
              <a:t>, </a:t>
            </a:r>
            <a:r>
              <a:rPr lang="de-DE" sz="1400" dirty="0" err="1"/>
              <a:t>expressed</a:t>
            </a:r>
            <a:r>
              <a:rPr lang="de-DE" sz="1400" dirty="0"/>
              <a:t> in </a:t>
            </a:r>
            <a:r>
              <a:rPr lang="de-DE" sz="1400" dirty="0" err="1" smtClean="0"/>
              <a:t>litres</a:t>
            </a:r>
            <a:endParaRPr lang="de-DE" sz="1400" dirty="0" smtClean="0"/>
          </a:p>
          <a:p>
            <a:pPr marL="0" indent="0">
              <a:buNone/>
            </a:pPr>
            <a:endParaRPr lang="de-DE" sz="1400" dirty="0" smtClean="0"/>
          </a:p>
          <a:p>
            <a:pPr marL="0" indent="0">
              <a:buNone/>
            </a:pPr>
            <a:r>
              <a:rPr lang="de-DE" sz="1400" dirty="0" err="1" smtClean="0"/>
              <a:t>For</a:t>
            </a:r>
            <a:r>
              <a:rPr lang="de-DE" sz="1400" dirty="0" smtClean="0"/>
              <a:t> </a:t>
            </a:r>
            <a:r>
              <a:rPr lang="de-DE" sz="1400" dirty="0"/>
              <a:t>all </a:t>
            </a:r>
            <a:r>
              <a:rPr lang="de-DE" sz="1400" dirty="0" err="1"/>
              <a:t>other</a:t>
            </a:r>
            <a:r>
              <a:rPr lang="de-DE" sz="1400" dirty="0"/>
              <a:t> </a:t>
            </a:r>
            <a:r>
              <a:rPr lang="de-DE" sz="1400" dirty="0" err="1"/>
              <a:t>refrigerated</a:t>
            </a:r>
            <a:r>
              <a:rPr lang="de-DE" sz="1400" dirty="0"/>
              <a:t> </a:t>
            </a:r>
            <a:r>
              <a:rPr lang="de-DE" sz="1400" dirty="0" err="1"/>
              <a:t>commercial</a:t>
            </a:r>
            <a:r>
              <a:rPr lang="de-DE" sz="1400" dirty="0"/>
              <a:t> </a:t>
            </a:r>
            <a:r>
              <a:rPr lang="de-DE" sz="1400" dirty="0" err="1"/>
              <a:t>display</a:t>
            </a:r>
            <a:r>
              <a:rPr lang="de-DE" sz="1400" dirty="0"/>
              <a:t> </a:t>
            </a:r>
            <a:r>
              <a:rPr lang="de-DE" sz="1400" dirty="0" err="1"/>
              <a:t>cabinets</a:t>
            </a:r>
            <a:r>
              <a:rPr lang="de-DE" sz="1400" dirty="0" smtClean="0"/>
              <a:t>:</a:t>
            </a:r>
            <a:endParaRPr lang="de-DE" sz="1400" dirty="0"/>
          </a:p>
          <a:p>
            <a:pPr marL="0" indent="0">
              <a:buNone/>
            </a:pPr>
            <a:r>
              <a:rPr lang="de-DE" sz="1400" dirty="0" smtClean="0"/>
              <a:t>Y </a:t>
            </a:r>
            <a:r>
              <a:rPr lang="de-DE" sz="1400" dirty="0"/>
              <a:t>= </a:t>
            </a:r>
            <a:r>
              <a:rPr lang="de-DE" sz="1400" dirty="0" smtClean="0"/>
              <a:t>Total </a:t>
            </a:r>
            <a:r>
              <a:rPr lang="de-DE" sz="1400" dirty="0" err="1"/>
              <a:t>display</a:t>
            </a:r>
            <a:r>
              <a:rPr lang="de-DE" sz="1400" dirty="0"/>
              <a:t> </a:t>
            </a:r>
            <a:r>
              <a:rPr lang="de-DE" sz="1400" dirty="0" err="1"/>
              <a:t>area</a:t>
            </a:r>
            <a:r>
              <a:rPr lang="de-DE" sz="1400" dirty="0"/>
              <a:t>, </a:t>
            </a:r>
            <a:r>
              <a:rPr lang="de-DE" sz="1400" dirty="0" err="1"/>
              <a:t>which</a:t>
            </a:r>
            <a:r>
              <a:rPr lang="de-DE" sz="1400" dirty="0"/>
              <a:t> </a:t>
            </a:r>
            <a:r>
              <a:rPr lang="de-DE" sz="1400" dirty="0" err="1"/>
              <a:t>is</a:t>
            </a:r>
            <a:r>
              <a:rPr lang="de-DE" sz="1400" dirty="0"/>
              <a:t> </a:t>
            </a:r>
            <a:r>
              <a:rPr lang="de-DE" sz="1400" dirty="0" err="1"/>
              <a:t>the</a:t>
            </a:r>
            <a:r>
              <a:rPr lang="de-DE" sz="1400" dirty="0"/>
              <a:t> </a:t>
            </a:r>
            <a:r>
              <a:rPr lang="de-DE" sz="1400" dirty="0" err="1"/>
              <a:t>sum</a:t>
            </a:r>
            <a:r>
              <a:rPr lang="de-DE" sz="1400" dirty="0"/>
              <a:t> </a:t>
            </a:r>
            <a:r>
              <a:rPr lang="de-DE" sz="1400" dirty="0" err="1"/>
              <a:t>of</a:t>
            </a:r>
            <a:r>
              <a:rPr lang="de-DE" sz="1400" dirty="0"/>
              <a:t> </a:t>
            </a:r>
            <a:r>
              <a:rPr lang="de-DE" sz="1400" dirty="0" err="1"/>
              <a:t>the</a:t>
            </a:r>
            <a:r>
              <a:rPr lang="de-DE" sz="1400" dirty="0"/>
              <a:t> </a:t>
            </a:r>
            <a:r>
              <a:rPr lang="de-DE" sz="1400" dirty="0" err="1"/>
              <a:t>display</a:t>
            </a:r>
            <a:r>
              <a:rPr lang="de-DE" sz="1400" dirty="0"/>
              <a:t> </a:t>
            </a:r>
            <a:r>
              <a:rPr lang="de-DE" sz="1400" dirty="0" err="1"/>
              <a:t>areas</a:t>
            </a:r>
            <a:r>
              <a:rPr lang="de-DE" sz="1400" dirty="0"/>
              <a:t> </a:t>
            </a:r>
            <a:r>
              <a:rPr lang="de-DE" sz="1400" dirty="0" err="1"/>
              <a:t>of</a:t>
            </a:r>
            <a:r>
              <a:rPr lang="de-DE" sz="1400" dirty="0"/>
              <a:t> all </a:t>
            </a:r>
            <a:r>
              <a:rPr lang="de-DE" sz="1400" dirty="0" err="1"/>
              <a:t>compartments</a:t>
            </a:r>
            <a:r>
              <a:rPr lang="de-DE" sz="1400" dirty="0"/>
              <a:t> </a:t>
            </a:r>
            <a:r>
              <a:rPr lang="de-DE" sz="1400" dirty="0" err="1"/>
              <a:t>of</a:t>
            </a:r>
            <a:r>
              <a:rPr lang="de-DE" sz="1400" dirty="0"/>
              <a:t> </a:t>
            </a:r>
            <a:r>
              <a:rPr lang="de-DE" sz="1400" dirty="0" err="1"/>
              <a:t>the</a:t>
            </a:r>
            <a:r>
              <a:rPr lang="de-DE" sz="1400" dirty="0"/>
              <a:t> </a:t>
            </a:r>
            <a:r>
              <a:rPr lang="de-DE" sz="1400" dirty="0" err="1"/>
              <a:t>cabinet</a:t>
            </a:r>
            <a:r>
              <a:rPr lang="de-DE" sz="1400" dirty="0"/>
              <a:t>, </a:t>
            </a:r>
            <a:r>
              <a:rPr lang="de-DE" sz="1400" dirty="0" err="1"/>
              <a:t>expressed</a:t>
            </a:r>
            <a:r>
              <a:rPr lang="de-DE" sz="1400" dirty="0"/>
              <a:t> in </a:t>
            </a:r>
            <a:r>
              <a:rPr lang="de-DE" sz="1400" dirty="0" smtClean="0"/>
              <a:t>m</a:t>
            </a:r>
            <a:r>
              <a:rPr lang="de-DE" sz="1400" baseline="30000" dirty="0" smtClean="0"/>
              <a:t>2</a:t>
            </a:r>
            <a:r>
              <a:rPr lang="de-DE" sz="1400" dirty="0" smtClean="0"/>
              <a:t> </a:t>
            </a:r>
            <a:endParaRPr lang="de-DE" sz="1400" dirty="0"/>
          </a:p>
          <a:p>
            <a:pPr marL="0" indent="0">
              <a:buNone/>
            </a:pPr>
            <a:endParaRPr lang="de-DE" sz="1400" dirty="0"/>
          </a:p>
          <a:p>
            <a:pPr marL="0" indent="0">
              <a:buNone/>
            </a:pPr>
            <a:r>
              <a:rPr lang="de-DE" sz="1400" dirty="0" smtClean="0"/>
              <a:t>M, N </a:t>
            </a:r>
            <a:r>
              <a:rPr lang="de-DE" sz="1400" dirty="0" err="1" smtClean="0"/>
              <a:t>and</a:t>
            </a:r>
            <a:r>
              <a:rPr lang="de-DE" sz="1400" dirty="0" smtClean="0"/>
              <a:t> C </a:t>
            </a:r>
            <a:r>
              <a:rPr lang="de-DE" sz="1400" dirty="0" err="1" smtClean="0"/>
              <a:t>coefficients</a:t>
            </a:r>
            <a:r>
              <a:rPr lang="de-DE" sz="1400" dirty="0" smtClean="0"/>
              <a:t> </a:t>
            </a:r>
            <a:r>
              <a:rPr lang="de-DE" sz="1400" dirty="0" err="1" smtClean="0"/>
              <a:t>are</a:t>
            </a:r>
            <a:r>
              <a:rPr lang="de-DE" sz="1400" dirty="0" smtClean="0"/>
              <a:t> </a:t>
            </a:r>
            <a:r>
              <a:rPr lang="de-DE" sz="1400" dirty="0" err="1" smtClean="0"/>
              <a:t>provided</a:t>
            </a:r>
            <a:r>
              <a:rPr lang="de-DE" sz="1400" dirty="0" smtClean="0"/>
              <a:t> </a:t>
            </a:r>
            <a:r>
              <a:rPr lang="de-DE" sz="1400" dirty="0" err="1" smtClean="0"/>
              <a:t>for</a:t>
            </a:r>
            <a:r>
              <a:rPr lang="de-DE" sz="1400" dirty="0" smtClean="0"/>
              <a:t> different </a:t>
            </a:r>
            <a:r>
              <a:rPr lang="de-DE" sz="1400" dirty="0" err="1"/>
              <a:t>types</a:t>
            </a:r>
            <a:r>
              <a:rPr lang="de-DE" sz="1400" dirty="0"/>
              <a:t> </a:t>
            </a:r>
            <a:r>
              <a:rPr lang="de-DE" sz="1400" dirty="0" err="1"/>
              <a:t>of</a:t>
            </a:r>
            <a:r>
              <a:rPr lang="de-DE" sz="1400" dirty="0"/>
              <a:t> </a:t>
            </a:r>
            <a:r>
              <a:rPr lang="de-DE" sz="1400" dirty="0" err="1" smtClean="0"/>
              <a:t>cabinets</a:t>
            </a:r>
            <a:endParaRPr lang="en-US" sz="1400" dirty="0"/>
          </a:p>
        </p:txBody>
      </p:sp>
      <p:sp>
        <p:nvSpPr>
          <p:cNvPr id="5" name="TextBox 4"/>
          <p:cNvSpPr txBox="1"/>
          <p:nvPr/>
        </p:nvSpPr>
        <p:spPr>
          <a:xfrm>
            <a:off x="457199" y="1233370"/>
            <a:ext cx="7999229" cy="369332"/>
          </a:xfrm>
          <a:prstGeom prst="rect">
            <a:avLst/>
          </a:prstGeom>
          <a:noFill/>
        </p:spPr>
        <p:txBody>
          <a:bodyPr wrap="square" rtlCol="0">
            <a:spAutoFit/>
          </a:bodyPr>
          <a:lstStyle/>
          <a:p>
            <a:r>
              <a:rPr lang="en-US" dirty="0" smtClean="0">
                <a:latin typeface="Georgia" charset="0"/>
                <a:ea typeface="Georgia" charset="0"/>
                <a:cs typeface="Georgia" charset="0"/>
              </a:rPr>
              <a:t>Energy </a:t>
            </a:r>
            <a:r>
              <a:rPr lang="en-US" dirty="0">
                <a:latin typeface="Georgia" charset="0"/>
                <a:ea typeface="Georgia" charset="0"/>
                <a:cs typeface="Georgia" charset="0"/>
              </a:rPr>
              <a:t>Efficiency </a:t>
            </a:r>
            <a:r>
              <a:rPr lang="en-US" dirty="0" smtClean="0">
                <a:latin typeface="Georgia" charset="0"/>
                <a:ea typeface="Georgia" charset="0"/>
                <a:cs typeface="Georgia" charset="0"/>
              </a:rPr>
              <a:t>Index (EEI) = </a:t>
            </a:r>
            <a:r>
              <a:rPr lang="en-US" dirty="0">
                <a:latin typeface="Georgia" charset="0"/>
                <a:ea typeface="Georgia" charset="0"/>
                <a:cs typeface="Georgia" charset="0"/>
              </a:rPr>
              <a:t>(AEC/SAEC) ×</a:t>
            </a:r>
            <a:r>
              <a:rPr lang="en-US" dirty="0" smtClean="0">
                <a:latin typeface="Georgia" charset="0"/>
                <a:ea typeface="Georgia" charset="0"/>
                <a:cs typeface="Georgia" charset="0"/>
              </a:rPr>
              <a:t>100</a:t>
            </a:r>
            <a:endParaRPr lang="en-US" dirty="0">
              <a:latin typeface="Georgia" charset="0"/>
              <a:ea typeface="Georgia" charset="0"/>
              <a:cs typeface="Georgia" charset="0"/>
            </a:endParaRPr>
          </a:p>
        </p:txBody>
      </p:sp>
      <p:sp>
        <p:nvSpPr>
          <p:cNvPr id="6" name="TextBox 5"/>
          <p:cNvSpPr txBox="1"/>
          <p:nvPr/>
        </p:nvSpPr>
        <p:spPr>
          <a:xfrm>
            <a:off x="457199" y="4527963"/>
            <a:ext cx="3770127" cy="584775"/>
          </a:xfrm>
          <a:prstGeom prst="rect">
            <a:avLst/>
          </a:prstGeom>
          <a:noFill/>
        </p:spPr>
        <p:txBody>
          <a:bodyPr wrap="square" rtlCol="0">
            <a:spAutoFit/>
          </a:bodyPr>
          <a:lstStyle/>
          <a:p>
            <a:r>
              <a:rPr lang="en-US" sz="1600" dirty="0" smtClean="0">
                <a:solidFill>
                  <a:srgbClr val="00B050"/>
                </a:solidFill>
                <a:latin typeface="Georgia" charset="0"/>
                <a:ea typeface="Georgia" charset="0"/>
                <a:cs typeface="Georgia" charset="0"/>
              </a:rPr>
              <a:t>EEI is an efficiency </a:t>
            </a:r>
            <a:r>
              <a:rPr lang="en-US" sz="1600" dirty="0">
                <a:solidFill>
                  <a:srgbClr val="00B050"/>
                </a:solidFill>
                <a:latin typeface="Georgia" charset="0"/>
                <a:ea typeface="Georgia" charset="0"/>
                <a:cs typeface="Georgia" charset="0"/>
              </a:rPr>
              <a:t>ratio compared to a Standard Annual Energy </a:t>
            </a:r>
            <a:r>
              <a:rPr lang="en-US" sz="1600" dirty="0" smtClean="0">
                <a:solidFill>
                  <a:srgbClr val="00B050"/>
                </a:solidFill>
                <a:latin typeface="Georgia" charset="0"/>
                <a:ea typeface="Georgia" charset="0"/>
                <a:cs typeface="Georgia" charset="0"/>
              </a:rPr>
              <a:t>Consumption</a:t>
            </a:r>
            <a:endParaRPr lang="en-US" sz="1600" dirty="0">
              <a:solidFill>
                <a:srgbClr val="00B050"/>
              </a:solidFill>
              <a:latin typeface="Georgia" charset="0"/>
              <a:ea typeface="Georgia" charset="0"/>
              <a:cs typeface="Georgia" charset="0"/>
            </a:endParaRPr>
          </a:p>
        </p:txBody>
      </p:sp>
      <p:sp>
        <p:nvSpPr>
          <p:cNvPr id="7" name="Slide Number Placeholder 6"/>
          <p:cNvSpPr>
            <a:spLocks noGrp="1"/>
          </p:cNvSpPr>
          <p:nvPr>
            <p:ph type="sldNum" sz="quarter" idx="12"/>
          </p:nvPr>
        </p:nvSpPr>
        <p:spPr/>
        <p:txBody>
          <a:bodyPr/>
          <a:lstStyle/>
          <a:p>
            <a:pPr>
              <a:defRPr/>
            </a:pPr>
            <a:fld id="{E286D6FB-CE2D-4FCF-BDE2-16A4E371775E}" type="slidenum">
              <a:rPr lang="en-US" smtClean="0"/>
              <a:pPr>
                <a:defRPr/>
              </a:pPr>
              <a:t>48</a:t>
            </a:fld>
            <a:endParaRPr lang="en-US" dirty="0"/>
          </a:p>
        </p:txBody>
      </p:sp>
    </p:spTree>
    <p:extLst>
      <p:ext uri="{BB962C8B-B14F-4D97-AF65-F5344CB8AC3E}">
        <p14:creationId xmlns:p14="http://schemas.microsoft.com/office/powerpoint/2010/main" val="23855523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Proposed efficiency grades for </a:t>
            </a:r>
            <a:r>
              <a:rPr lang="en-US" dirty="0" smtClean="0"/>
              <a:t>RDCs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85142105"/>
              </p:ext>
            </p:extLst>
          </p:nvPr>
        </p:nvGraphicFramePr>
        <p:xfrm>
          <a:off x="78157" y="1600200"/>
          <a:ext cx="9003321" cy="3373120"/>
        </p:xfrm>
        <a:graphic>
          <a:graphicData uri="http://schemas.openxmlformats.org/drawingml/2006/table">
            <a:tbl>
              <a:tblPr firstRow="1" bandRow="1">
                <a:tableStyleId>{5C22544A-7EE6-4342-B048-85BDC9FD1C3A}</a:tableStyleId>
              </a:tblPr>
              <a:tblGrid>
                <a:gridCol w="1440677"/>
                <a:gridCol w="1890661"/>
                <a:gridCol w="1890661"/>
                <a:gridCol w="1890661"/>
                <a:gridCol w="1890661"/>
              </a:tblGrid>
              <a:tr h="370840">
                <a:tc>
                  <a:txBody>
                    <a:bodyPr/>
                    <a:lstStyle/>
                    <a:p>
                      <a:pPr algn="l">
                        <a:lnSpc>
                          <a:spcPct val="115000"/>
                        </a:lnSpc>
                        <a:spcBef>
                          <a:spcPts val="300"/>
                        </a:spcBef>
                        <a:spcAft>
                          <a:spcPts val="300"/>
                        </a:spcAft>
                      </a:pPr>
                      <a:r>
                        <a:rPr lang="en-NZ" sz="1600" b="1" dirty="0">
                          <a:effectLst/>
                          <a:latin typeface="+mn-lt"/>
                          <a:ea typeface="Times New Roman" charset="0"/>
                          <a:cs typeface="Helvetica" charset="0"/>
                        </a:rPr>
                        <a:t>Energy Efficiency Class</a:t>
                      </a:r>
                      <a:endParaRPr lang="en-US" sz="1600" b="1" dirty="0">
                        <a:effectLst/>
                        <a:latin typeface="+mn-lt"/>
                        <a:ea typeface="Times New Roman" charset="0"/>
                        <a:cs typeface="Helvetica" charset="0"/>
                      </a:endParaRPr>
                    </a:p>
                  </a:txBody>
                  <a:tcPr marL="68580" marR="68580" marT="0" marB="0"/>
                </a:tc>
                <a:tc>
                  <a:txBody>
                    <a:bodyPr/>
                    <a:lstStyle/>
                    <a:p>
                      <a:pPr algn="l">
                        <a:lnSpc>
                          <a:spcPct val="115000"/>
                        </a:lnSpc>
                        <a:spcBef>
                          <a:spcPts val="300"/>
                        </a:spcBef>
                        <a:spcAft>
                          <a:spcPts val="300"/>
                        </a:spcAft>
                      </a:pPr>
                      <a:r>
                        <a:rPr lang="en-NZ" sz="1600" b="1" dirty="0" smtClean="0">
                          <a:effectLst/>
                          <a:latin typeface="+mn-lt"/>
                          <a:ea typeface="Times New Roman" charset="0"/>
                          <a:cs typeface="Helvetica" charset="0"/>
                        </a:rPr>
                        <a:t>Commercial Display Cabinets</a:t>
                      </a:r>
                      <a:endParaRPr lang="en-US" sz="1600" b="1" dirty="0" smtClean="0">
                        <a:effectLst/>
                        <a:latin typeface="+mn-lt"/>
                        <a:ea typeface="Times New Roman" charset="0"/>
                        <a:cs typeface="Helvetica" charset="0"/>
                      </a:endParaRPr>
                    </a:p>
                    <a:p>
                      <a:pPr algn="l">
                        <a:lnSpc>
                          <a:spcPct val="115000"/>
                        </a:lnSpc>
                        <a:spcBef>
                          <a:spcPts val="300"/>
                        </a:spcBef>
                        <a:spcAft>
                          <a:spcPts val="300"/>
                        </a:spcAft>
                      </a:pPr>
                      <a:endParaRPr lang="en-NZ" sz="800" b="1" dirty="0" smtClean="0">
                        <a:effectLst/>
                        <a:latin typeface="+mn-lt"/>
                        <a:ea typeface="Times New Roman" charset="0"/>
                        <a:cs typeface="Helvetica" charset="0"/>
                      </a:endParaRPr>
                    </a:p>
                  </a:txBody>
                  <a:tcPr marL="68580" marR="68580" marT="0" marB="0"/>
                </a:tc>
                <a:tc>
                  <a:txBody>
                    <a:bodyPr/>
                    <a:lstStyle/>
                    <a:p>
                      <a:pPr algn="l">
                        <a:lnSpc>
                          <a:spcPct val="115000"/>
                        </a:lnSpc>
                        <a:spcBef>
                          <a:spcPts val="300"/>
                        </a:spcBef>
                        <a:spcAft>
                          <a:spcPts val="300"/>
                        </a:spcAft>
                      </a:pPr>
                      <a:r>
                        <a:rPr lang="en-NZ" sz="1600" b="1" dirty="0">
                          <a:effectLst/>
                          <a:latin typeface="+mn-lt"/>
                          <a:ea typeface="Times New Roman" charset="0"/>
                          <a:cs typeface="Helvetica" charset="0"/>
                        </a:rPr>
                        <a:t>Beverage Coolers</a:t>
                      </a:r>
                      <a:endParaRPr lang="en-US" sz="1600" b="1" dirty="0">
                        <a:effectLst/>
                        <a:latin typeface="+mn-lt"/>
                        <a:ea typeface="Times New Roman" charset="0"/>
                        <a:cs typeface="Helvetica" charset="0"/>
                      </a:endParaRPr>
                    </a:p>
                  </a:txBody>
                  <a:tcPr marL="68580" marR="68580" marT="0" marB="0"/>
                </a:tc>
                <a:tc>
                  <a:txBody>
                    <a:bodyPr/>
                    <a:lstStyle/>
                    <a:p>
                      <a:pPr algn="l">
                        <a:lnSpc>
                          <a:spcPct val="115000"/>
                        </a:lnSpc>
                        <a:spcBef>
                          <a:spcPts val="300"/>
                        </a:spcBef>
                        <a:spcAft>
                          <a:spcPts val="300"/>
                        </a:spcAft>
                      </a:pPr>
                      <a:r>
                        <a:rPr lang="en-NZ" sz="1600" b="1" dirty="0">
                          <a:effectLst/>
                          <a:latin typeface="+mn-lt"/>
                          <a:ea typeface="Times New Roman" charset="0"/>
                          <a:cs typeface="Helvetica" charset="0"/>
                        </a:rPr>
                        <a:t>Small Ice-cream freezers</a:t>
                      </a:r>
                      <a:endParaRPr lang="en-US" sz="1600" b="1" dirty="0">
                        <a:effectLst/>
                        <a:latin typeface="+mn-lt"/>
                        <a:ea typeface="Times New Roman" charset="0"/>
                        <a:cs typeface="Helvetica" charset="0"/>
                      </a:endParaRPr>
                    </a:p>
                  </a:txBody>
                  <a:tcPr marL="68580" marR="68580" marT="0" marB="0"/>
                </a:tc>
                <a:tc>
                  <a:txBody>
                    <a:bodyPr/>
                    <a:lstStyle/>
                    <a:p>
                      <a:pPr algn="l">
                        <a:lnSpc>
                          <a:spcPct val="115000"/>
                        </a:lnSpc>
                        <a:spcBef>
                          <a:spcPts val="300"/>
                        </a:spcBef>
                        <a:spcAft>
                          <a:spcPts val="300"/>
                        </a:spcAft>
                      </a:pPr>
                      <a:r>
                        <a:rPr lang="en-NZ" sz="1600" b="1" dirty="0">
                          <a:effectLst/>
                          <a:latin typeface="+mn-lt"/>
                          <a:ea typeface="Times New Roman" charset="0"/>
                          <a:cs typeface="Helvetica" charset="0"/>
                        </a:rPr>
                        <a:t>Gelato scooping cabinets</a:t>
                      </a:r>
                      <a:endParaRPr lang="en-US" sz="1600" b="1" dirty="0">
                        <a:effectLst/>
                        <a:latin typeface="+mn-lt"/>
                        <a:ea typeface="Times New Roman" charset="0"/>
                        <a:cs typeface="Helvetica" charset="0"/>
                      </a:endParaRPr>
                    </a:p>
                  </a:txBody>
                  <a:tcPr marL="68580" marR="68580" marT="0" marB="0"/>
                </a:tc>
              </a:tr>
              <a:tr h="370840">
                <a:tc>
                  <a:txBody>
                    <a:bodyPr/>
                    <a:lstStyle/>
                    <a:p>
                      <a:pPr marL="22225" algn="ctr">
                        <a:lnSpc>
                          <a:spcPct val="115000"/>
                        </a:lnSpc>
                        <a:spcBef>
                          <a:spcPts val="300"/>
                        </a:spcBef>
                        <a:spcAft>
                          <a:spcPts val="300"/>
                        </a:spcAft>
                        <a:tabLst>
                          <a:tab pos="2091055" algn="l"/>
                        </a:tabLst>
                      </a:pPr>
                      <a:r>
                        <a:rPr lang="en-NZ" sz="1200" dirty="0">
                          <a:effectLst/>
                          <a:latin typeface="+mn-lt"/>
                          <a:ea typeface="Times New Roman" charset="0"/>
                          <a:cs typeface="Times New Roman" charset="0"/>
                        </a:rPr>
                        <a:t>A</a:t>
                      </a:r>
                      <a:endParaRPr lang="en-US" sz="1200" dirty="0">
                        <a:effectLst/>
                        <a:latin typeface="+mn-lt"/>
                        <a:ea typeface="Times New Roman" charset="0"/>
                        <a:cs typeface="Times New Roman" charset="0"/>
                      </a:endParaRPr>
                    </a:p>
                  </a:txBody>
                  <a:tcPr marL="68580" marR="68580" marT="0" marB="0" anchor="ctr"/>
                </a:tc>
                <a:tc>
                  <a:txBody>
                    <a:bodyPr/>
                    <a:lstStyle/>
                    <a:p>
                      <a:pPr marL="22225" algn="just">
                        <a:lnSpc>
                          <a:spcPct val="115000"/>
                        </a:lnSpc>
                        <a:spcBef>
                          <a:spcPts val="300"/>
                        </a:spcBef>
                        <a:spcAft>
                          <a:spcPts val="300"/>
                        </a:spcAft>
                        <a:tabLst>
                          <a:tab pos="2091055" algn="l"/>
                        </a:tabLst>
                      </a:pPr>
                      <a:r>
                        <a:rPr lang="en-NZ" sz="1200">
                          <a:effectLst/>
                          <a:latin typeface="+mn-lt"/>
                          <a:ea typeface="Times New Roman" charset="0"/>
                          <a:cs typeface="Times New Roman" charset="0"/>
                        </a:rPr>
                        <a:t>EEI &lt; 30</a:t>
                      </a:r>
                      <a:endParaRPr lang="en-US" sz="1200">
                        <a:effectLst/>
                        <a:latin typeface="+mn-lt"/>
                        <a:ea typeface="Times New Roman" charset="0"/>
                        <a:cs typeface="Times New Roman" charset="0"/>
                      </a:endParaRPr>
                    </a:p>
                  </a:txBody>
                  <a:tcPr marL="68580" marR="68580" marT="0" marB="0" anchor="ctr"/>
                </a:tc>
                <a:tc>
                  <a:txBody>
                    <a:bodyPr/>
                    <a:lstStyle/>
                    <a:p>
                      <a:pPr marL="22225" algn="just">
                        <a:lnSpc>
                          <a:spcPct val="115000"/>
                        </a:lnSpc>
                        <a:spcBef>
                          <a:spcPts val="300"/>
                        </a:spcBef>
                        <a:spcAft>
                          <a:spcPts val="300"/>
                        </a:spcAft>
                        <a:tabLst>
                          <a:tab pos="2091055" algn="l"/>
                        </a:tabLst>
                      </a:pPr>
                      <a:r>
                        <a:rPr lang="en-NZ" sz="1200" dirty="0">
                          <a:effectLst/>
                          <a:latin typeface="+mn-lt"/>
                          <a:ea typeface="Times New Roman" charset="0"/>
                          <a:cs typeface="Times New Roman" charset="0"/>
                        </a:rPr>
                        <a:t>EEI &lt; 30</a:t>
                      </a:r>
                      <a:endParaRPr lang="en-US" sz="1200" dirty="0">
                        <a:effectLst/>
                        <a:latin typeface="+mn-lt"/>
                        <a:ea typeface="Times New Roman" charset="0"/>
                        <a:cs typeface="Times New Roman" charset="0"/>
                      </a:endParaRPr>
                    </a:p>
                  </a:txBody>
                  <a:tcPr marL="68580" marR="68580" marT="0" marB="0" anchor="ctr"/>
                </a:tc>
                <a:tc>
                  <a:txBody>
                    <a:bodyPr/>
                    <a:lstStyle/>
                    <a:p>
                      <a:pPr marL="22225" algn="just">
                        <a:lnSpc>
                          <a:spcPct val="115000"/>
                        </a:lnSpc>
                        <a:spcBef>
                          <a:spcPts val="300"/>
                        </a:spcBef>
                        <a:spcAft>
                          <a:spcPts val="300"/>
                        </a:spcAft>
                        <a:tabLst>
                          <a:tab pos="2091055" algn="l"/>
                        </a:tabLst>
                      </a:pPr>
                      <a:r>
                        <a:rPr lang="en-NZ" sz="1200" dirty="0">
                          <a:effectLst/>
                          <a:latin typeface="+mn-lt"/>
                          <a:ea typeface="Times New Roman" charset="0"/>
                          <a:cs typeface="Times New Roman" charset="0"/>
                        </a:rPr>
                        <a:t>EEI &lt; 40</a:t>
                      </a:r>
                      <a:endParaRPr lang="en-US" sz="1200" dirty="0">
                        <a:effectLst/>
                        <a:latin typeface="+mn-lt"/>
                        <a:ea typeface="Times New Roman" charset="0"/>
                        <a:cs typeface="Times New Roman" charset="0"/>
                      </a:endParaRPr>
                    </a:p>
                  </a:txBody>
                  <a:tcPr marL="68580" marR="68580" marT="0" marB="0" anchor="ctr"/>
                </a:tc>
                <a:tc>
                  <a:txBody>
                    <a:bodyPr/>
                    <a:lstStyle/>
                    <a:p>
                      <a:pPr marL="22225" algn="just">
                        <a:lnSpc>
                          <a:spcPct val="115000"/>
                        </a:lnSpc>
                        <a:spcBef>
                          <a:spcPts val="300"/>
                        </a:spcBef>
                        <a:spcAft>
                          <a:spcPts val="300"/>
                        </a:spcAft>
                        <a:tabLst>
                          <a:tab pos="2091055" algn="l"/>
                        </a:tabLst>
                      </a:pPr>
                      <a:r>
                        <a:rPr lang="en-NZ" sz="1200" dirty="0">
                          <a:effectLst/>
                          <a:latin typeface="+mn-lt"/>
                          <a:ea typeface="Times New Roman" charset="0"/>
                          <a:cs typeface="Times New Roman" charset="0"/>
                        </a:rPr>
                        <a:t>EEI &lt; 40</a:t>
                      </a:r>
                      <a:endParaRPr lang="en-US" sz="1200" dirty="0">
                        <a:effectLst/>
                        <a:latin typeface="+mn-lt"/>
                        <a:ea typeface="Times New Roman" charset="0"/>
                        <a:cs typeface="Times New Roman" charset="0"/>
                      </a:endParaRPr>
                    </a:p>
                  </a:txBody>
                  <a:tcPr marL="68580" marR="68580" marT="0" marB="0" anchor="ctr"/>
                </a:tc>
              </a:tr>
              <a:tr h="370840">
                <a:tc>
                  <a:txBody>
                    <a:bodyPr/>
                    <a:lstStyle/>
                    <a:p>
                      <a:pPr marL="22225" algn="ctr">
                        <a:lnSpc>
                          <a:spcPct val="115000"/>
                        </a:lnSpc>
                        <a:spcBef>
                          <a:spcPts val="300"/>
                        </a:spcBef>
                        <a:spcAft>
                          <a:spcPts val="300"/>
                        </a:spcAft>
                        <a:tabLst>
                          <a:tab pos="2091055" algn="l"/>
                        </a:tabLst>
                      </a:pPr>
                      <a:r>
                        <a:rPr lang="en-NZ" sz="1200" dirty="0">
                          <a:effectLst/>
                          <a:latin typeface="+mn-lt"/>
                          <a:ea typeface="Times New Roman" charset="0"/>
                          <a:cs typeface="Times New Roman" charset="0"/>
                        </a:rPr>
                        <a:t>B</a:t>
                      </a:r>
                      <a:endParaRPr lang="en-US" sz="1200" dirty="0">
                        <a:effectLst/>
                        <a:latin typeface="+mn-lt"/>
                        <a:ea typeface="Times New Roman" charset="0"/>
                        <a:cs typeface="Times New Roman" charset="0"/>
                      </a:endParaRPr>
                    </a:p>
                  </a:txBody>
                  <a:tcPr marL="68580" marR="68580" marT="0" marB="0" anchor="ctr"/>
                </a:tc>
                <a:tc>
                  <a:txBody>
                    <a:bodyPr/>
                    <a:lstStyle/>
                    <a:p>
                      <a:pPr marL="22225" algn="just">
                        <a:lnSpc>
                          <a:spcPct val="115000"/>
                        </a:lnSpc>
                        <a:spcBef>
                          <a:spcPts val="300"/>
                        </a:spcBef>
                        <a:spcAft>
                          <a:spcPts val="300"/>
                        </a:spcAft>
                        <a:tabLst>
                          <a:tab pos="2091055" algn="l"/>
                        </a:tabLst>
                      </a:pPr>
                      <a:r>
                        <a:rPr lang="en-NZ" sz="1200" dirty="0">
                          <a:effectLst/>
                          <a:latin typeface="+mn-lt"/>
                          <a:ea typeface="Times New Roman" charset="0"/>
                          <a:cs typeface="Times New Roman" charset="0"/>
                        </a:rPr>
                        <a:t>30 </a:t>
                      </a:r>
                      <a:r>
                        <a:rPr lang="en-NZ" sz="1200" dirty="0" smtClean="0">
                          <a:effectLst/>
                          <a:latin typeface="+mn-lt"/>
                          <a:ea typeface="Times New Roman" charset="0"/>
                          <a:cs typeface="Times New Roman" charset="0"/>
                        </a:rPr>
                        <a:t>≤ </a:t>
                      </a:r>
                      <a:r>
                        <a:rPr lang="en-NZ" sz="1200" dirty="0">
                          <a:effectLst/>
                          <a:latin typeface="+mn-lt"/>
                          <a:ea typeface="Times New Roman" charset="0"/>
                          <a:cs typeface="Times New Roman" charset="0"/>
                        </a:rPr>
                        <a:t>EEI &lt; 50</a:t>
                      </a:r>
                      <a:endParaRPr lang="en-US" sz="1200" dirty="0">
                        <a:effectLst/>
                        <a:latin typeface="+mn-lt"/>
                        <a:ea typeface="Times New Roman" charset="0"/>
                        <a:cs typeface="Times New Roman" charset="0"/>
                      </a:endParaRPr>
                    </a:p>
                  </a:txBody>
                  <a:tcPr marL="68580" marR="68580" marT="0" marB="0" anchor="ctr"/>
                </a:tc>
                <a:tc>
                  <a:txBody>
                    <a:bodyPr/>
                    <a:lstStyle/>
                    <a:p>
                      <a:pPr marL="22225" algn="just">
                        <a:lnSpc>
                          <a:spcPct val="115000"/>
                        </a:lnSpc>
                        <a:spcBef>
                          <a:spcPts val="300"/>
                        </a:spcBef>
                        <a:spcAft>
                          <a:spcPts val="300"/>
                        </a:spcAft>
                        <a:tabLst>
                          <a:tab pos="2091055" algn="l"/>
                        </a:tabLst>
                      </a:pPr>
                      <a:r>
                        <a:rPr lang="en-NZ" sz="1200" dirty="0">
                          <a:effectLst/>
                          <a:latin typeface="+mn-lt"/>
                          <a:ea typeface="Times New Roman" charset="0"/>
                          <a:cs typeface="Times New Roman" charset="0"/>
                        </a:rPr>
                        <a:t>30 </a:t>
                      </a:r>
                      <a:r>
                        <a:rPr lang="en-NZ" sz="1200" dirty="0" smtClean="0">
                          <a:effectLst/>
                          <a:latin typeface="+mn-lt"/>
                          <a:ea typeface="Times New Roman" charset="0"/>
                          <a:cs typeface="Times New Roman" charset="0"/>
                        </a:rPr>
                        <a:t>≤ </a:t>
                      </a:r>
                      <a:r>
                        <a:rPr lang="en-NZ" sz="1200" dirty="0">
                          <a:effectLst/>
                          <a:latin typeface="+mn-lt"/>
                          <a:ea typeface="Times New Roman" charset="0"/>
                          <a:cs typeface="Times New Roman" charset="0"/>
                        </a:rPr>
                        <a:t>EEI &lt;  50</a:t>
                      </a:r>
                      <a:endParaRPr lang="en-US" sz="1200" dirty="0">
                        <a:effectLst/>
                        <a:latin typeface="+mn-lt"/>
                        <a:ea typeface="Times New Roman" charset="0"/>
                        <a:cs typeface="Times New Roman" charset="0"/>
                      </a:endParaRPr>
                    </a:p>
                  </a:txBody>
                  <a:tcPr marL="68580" marR="68580" marT="0" marB="0" anchor="ctr"/>
                </a:tc>
                <a:tc>
                  <a:txBody>
                    <a:bodyPr/>
                    <a:lstStyle/>
                    <a:p>
                      <a:pPr marL="22225" algn="just">
                        <a:lnSpc>
                          <a:spcPct val="115000"/>
                        </a:lnSpc>
                        <a:spcBef>
                          <a:spcPts val="300"/>
                        </a:spcBef>
                        <a:spcAft>
                          <a:spcPts val="300"/>
                        </a:spcAft>
                        <a:tabLst>
                          <a:tab pos="2091055" algn="l"/>
                        </a:tabLst>
                      </a:pPr>
                      <a:r>
                        <a:rPr lang="en-NZ" sz="1200" dirty="0">
                          <a:effectLst/>
                          <a:latin typeface="+mn-lt"/>
                          <a:ea typeface="Times New Roman" charset="0"/>
                          <a:cs typeface="Times New Roman" charset="0"/>
                        </a:rPr>
                        <a:t>40 </a:t>
                      </a:r>
                      <a:r>
                        <a:rPr lang="en-NZ" sz="1200" dirty="0" smtClean="0">
                          <a:effectLst/>
                          <a:latin typeface="+mn-lt"/>
                          <a:ea typeface="Times New Roman" charset="0"/>
                          <a:cs typeface="Times New Roman" charset="0"/>
                        </a:rPr>
                        <a:t>≤ </a:t>
                      </a:r>
                      <a:r>
                        <a:rPr lang="en-NZ" sz="1200" dirty="0">
                          <a:effectLst/>
                          <a:latin typeface="+mn-lt"/>
                          <a:ea typeface="Times New Roman" charset="0"/>
                          <a:cs typeface="Times New Roman" charset="0"/>
                        </a:rPr>
                        <a:t>EEI &lt; 70</a:t>
                      </a:r>
                      <a:endParaRPr lang="en-US" sz="1200" dirty="0">
                        <a:effectLst/>
                        <a:latin typeface="+mn-lt"/>
                        <a:ea typeface="Times New Roman" charset="0"/>
                        <a:cs typeface="Times New Roman" charset="0"/>
                      </a:endParaRPr>
                    </a:p>
                  </a:txBody>
                  <a:tcPr marL="68580" marR="68580" marT="0" marB="0" anchor="ctr"/>
                </a:tc>
                <a:tc>
                  <a:txBody>
                    <a:bodyPr/>
                    <a:lstStyle/>
                    <a:p>
                      <a:pPr marL="22225" algn="just">
                        <a:lnSpc>
                          <a:spcPct val="115000"/>
                        </a:lnSpc>
                        <a:spcBef>
                          <a:spcPts val="300"/>
                        </a:spcBef>
                        <a:spcAft>
                          <a:spcPts val="300"/>
                        </a:spcAft>
                        <a:tabLst>
                          <a:tab pos="2091055" algn="l"/>
                        </a:tabLst>
                      </a:pPr>
                      <a:r>
                        <a:rPr lang="en-NZ" sz="1200" dirty="0">
                          <a:effectLst/>
                          <a:latin typeface="+mn-lt"/>
                          <a:ea typeface="Times New Roman" charset="0"/>
                          <a:cs typeface="Times New Roman" charset="0"/>
                        </a:rPr>
                        <a:t>40 </a:t>
                      </a:r>
                      <a:r>
                        <a:rPr lang="en-NZ" sz="1200" dirty="0" smtClean="0">
                          <a:effectLst/>
                          <a:latin typeface="+mn-lt"/>
                          <a:ea typeface="Times New Roman" charset="0"/>
                          <a:cs typeface="Times New Roman" charset="0"/>
                        </a:rPr>
                        <a:t>≤ </a:t>
                      </a:r>
                      <a:r>
                        <a:rPr lang="en-NZ" sz="1200" dirty="0">
                          <a:effectLst/>
                          <a:latin typeface="+mn-lt"/>
                          <a:ea typeface="Times New Roman" charset="0"/>
                          <a:cs typeface="Times New Roman" charset="0"/>
                        </a:rPr>
                        <a:t>EEI &lt; 60</a:t>
                      </a:r>
                      <a:endParaRPr lang="en-US" sz="1200" dirty="0">
                        <a:effectLst/>
                        <a:latin typeface="+mn-lt"/>
                        <a:ea typeface="Times New Roman" charset="0"/>
                        <a:cs typeface="Times New Roman" charset="0"/>
                      </a:endParaRPr>
                    </a:p>
                  </a:txBody>
                  <a:tcPr marL="68580" marR="68580" marT="0" marB="0" anchor="ctr"/>
                </a:tc>
              </a:tr>
              <a:tr h="370840">
                <a:tc>
                  <a:txBody>
                    <a:bodyPr/>
                    <a:lstStyle/>
                    <a:p>
                      <a:pPr marL="22225" algn="ctr">
                        <a:lnSpc>
                          <a:spcPct val="115000"/>
                        </a:lnSpc>
                        <a:spcBef>
                          <a:spcPts val="300"/>
                        </a:spcBef>
                        <a:spcAft>
                          <a:spcPts val="300"/>
                        </a:spcAft>
                        <a:tabLst>
                          <a:tab pos="2091055" algn="l"/>
                        </a:tabLst>
                      </a:pPr>
                      <a:r>
                        <a:rPr lang="en-NZ" sz="1200" dirty="0">
                          <a:effectLst/>
                          <a:latin typeface="+mn-lt"/>
                          <a:ea typeface="Times New Roman" charset="0"/>
                          <a:cs typeface="Times New Roman" charset="0"/>
                        </a:rPr>
                        <a:t>C</a:t>
                      </a:r>
                      <a:endParaRPr lang="en-US" sz="1200" dirty="0">
                        <a:effectLst/>
                        <a:latin typeface="+mn-lt"/>
                        <a:ea typeface="Times New Roman" charset="0"/>
                        <a:cs typeface="Times New Roman" charset="0"/>
                      </a:endParaRPr>
                    </a:p>
                  </a:txBody>
                  <a:tcPr marL="68580" marR="68580" marT="0" marB="0" anchor="ctr"/>
                </a:tc>
                <a:tc>
                  <a:txBody>
                    <a:bodyPr/>
                    <a:lstStyle/>
                    <a:p>
                      <a:pPr marL="22225" algn="just">
                        <a:lnSpc>
                          <a:spcPct val="115000"/>
                        </a:lnSpc>
                        <a:spcBef>
                          <a:spcPts val="300"/>
                        </a:spcBef>
                        <a:spcAft>
                          <a:spcPts val="300"/>
                        </a:spcAft>
                        <a:tabLst>
                          <a:tab pos="2091055" algn="l"/>
                        </a:tabLst>
                      </a:pPr>
                      <a:r>
                        <a:rPr lang="en-NZ" sz="1200" dirty="0">
                          <a:effectLst/>
                          <a:latin typeface="+mn-lt"/>
                          <a:ea typeface="Times New Roman" charset="0"/>
                          <a:cs typeface="Times New Roman" charset="0"/>
                        </a:rPr>
                        <a:t>50 </a:t>
                      </a:r>
                      <a:r>
                        <a:rPr lang="en-NZ" sz="1200" dirty="0" smtClean="0">
                          <a:effectLst/>
                          <a:latin typeface="+mn-lt"/>
                          <a:ea typeface="Times New Roman" charset="0"/>
                          <a:cs typeface="Times New Roman" charset="0"/>
                        </a:rPr>
                        <a:t>≤ </a:t>
                      </a:r>
                      <a:r>
                        <a:rPr lang="en-NZ" sz="1200" dirty="0">
                          <a:effectLst/>
                          <a:latin typeface="+mn-lt"/>
                          <a:ea typeface="Times New Roman" charset="0"/>
                          <a:cs typeface="Times New Roman" charset="0"/>
                        </a:rPr>
                        <a:t>EEI &lt; 80</a:t>
                      </a:r>
                      <a:endParaRPr lang="en-US" sz="1200" dirty="0">
                        <a:effectLst/>
                        <a:latin typeface="+mn-lt"/>
                        <a:ea typeface="Times New Roman" charset="0"/>
                        <a:cs typeface="Times New Roman" charset="0"/>
                      </a:endParaRPr>
                    </a:p>
                  </a:txBody>
                  <a:tcPr marL="68580" marR="68580" marT="0" marB="0" anchor="ctr"/>
                </a:tc>
                <a:tc>
                  <a:txBody>
                    <a:bodyPr/>
                    <a:lstStyle/>
                    <a:p>
                      <a:pPr marL="22225" algn="just">
                        <a:lnSpc>
                          <a:spcPct val="115000"/>
                        </a:lnSpc>
                        <a:spcBef>
                          <a:spcPts val="300"/>
                        </a:spcBef>
                        <a:spcAft>
                          <a:spcPts val="300"/>
                        </a:spcAft>
                        <a:tabLst>
                          <a:tab pos="2091055" algn="l"/>
                        </a:tabLst>
                      </a:pPr>
                      <a:r>
                        <a:rPr lang="en-NZ" sz="1200" dirty="0">
                          <a:effectLst/>
                          <a:latin typeface="+mn-lt"/>
                          <a:ea typeface="Times New Roman" charset="0"/>
                          <a:cs typeface="Times New Roman" charset="0"/>
                        </a:rPr>
                        <a:t>50 </a:t>
                      </a:r>
                      <a:r>
                        <a:rPr lang="en-NZ" sz="1200" dirty="0" smtClean="0">
                          <a:effectLst/>
                          <a:latin typeface="+mn-lt"/>
                          <a:ea typeface="Times New Roman" charset="0"/>
                          <a:cs typeface="Times New Roman" charset="0"/>
                        </a:rPr>
                        <a:t>≤ </a:t>
                      </a:r>
                      <a:r>
                        <a:rPr lang="en-NZ" sz="1200" dirty="0">
                          <a:effectLst/>
                          <a:latin typeface="+mn-lt"/>
                          <a:ea typeface="Times New Roman" charset="0"/>
                          <a:cs typeface="Times New Roman" charset="0"/>
                        </a:rPr>
                        <a:t>EEI &lt; 80</a:t>
                      </a:r>
                      <a:endParaRPr lang="en-US" sz="1200" dirty="0">
                        <a:effectLst/>
                        <a:latin typeface="+mn-lt"/>
                        <a:ea typeface="Times New Roman" charset="0"/>
                        <a:cs typeface="Times New Roman" charset="0"/>
                      </a:endParaRPr>
                    </a:p>
                  </a:txBody>
                  <a:tcPr marL="68580" marR="68580" marT="0" marB="0" anchor="ctr"/>
                </a:tc>
                <a:tc>
                  <a:txBody>
                    <a:bodyPr/>
                    <a:lstStyle/>
                    <a:p>
                      <a:pPr marL="22225" algn="just">
                        <a:lnSpc>
                          <a:spcPct val="115000"/>
                        </a:lnSpc>
                        <a:spcBef>
                          <a:spcPts val="300"/>
                        </a:spcBef>
                        <a:spcAft>
                          <a:spcPts val="300"/>
                        </a:spcAft>
                        <a:tabLst>
                          <a:tab pos="2091055" algn="l"/>
                        </a:tabLst>
                      </a:pPr>
                      <a:r>
                        <a:rPr lang="en-NZ" sz="1200" dirty="0">
                          <a:effectLst/>
                          <a:latin typeface="+mn-lt"/>
                          <a:ea typeface="Times New Roman" charset="0"/>
                          <a:cs typeface="Times New Roman" charset="0"/>
                        </a:rPr>
                        <a:t>70 </a:t>
                      </a:r>
                      <a:r>
                        <a:rPr lang="en-NZ" sz="1200" dirty="0" smtClean="0">
                          <a:effectLst/>
                          <a:latin typeface="+mn-lt"/>
                          <a:ea typeface="Times New Roman" charset="0"/>
                          <a:cs typeface="Times New Roman" charset="0"/>
                        </a:rPr>
                        <a:t>≤ </a:t>
                      </a:r>
                      <a:r>
                        <a:rPr lang="en-NZ" sz="1200" dirty="0">
                          <a:effectLst/>
                          <a:latin typeface="+mn-lt"/>
                          <a:ea typeface="Times New Roman" charset="0"/>
                          <a:cs typeface="Times New Roman" charset="0"/>
                        </a:rPr>
                        <a:t>EEI &lt; 90</a:t>
                      </a:r>
                      <a:endParaRPr lang="en-US" sz="1200" dirty="0">
                        <a:effectLst/>
                        <a:latin typeface="+mn-lt"/>
                        <a:ea typeface="Times New Roman" charset="0"/>
                        <a:cs typeface="Times New Roman" charset="0"/>
                      </a:endParaRPr>
                    </a:p>
                  </a:txBody>
                  <a:tcPr marL="68580" marR="68580" marT="0" marB="0" anchor="ctr"/>
                </a:tc>
                <a:tc>
                  <a:txBody>
                    <a:bodyPr/>
                    <a:lstStyle/>
                    <a:p>
                      <a:pPr marL="22225" algn="just">
                        <a:lnSpc>
                          <a:spcPct val="115000"/>
                        </a:lnSpc>
                        <a:spcBef>
                          <a:spcPts val="300"/>
                        </a:spcBef>
                        <a:spcAft>
                          <a:spcPts val="300"/>
                        </a:spcAft>
                        <a:tabLst>
                          <a:tab pos="2091055" algn="l"/>
                        </a:tabLst>
                      </a:pPr>
                      <a:r>
                        <a:rPr lang="en-NZ" sz="1200" dirty="0">
                          <a:effectLst/>
                          <a:latin typeface="+mn-lt"/>
                          <a:ea typeface="Times New Roman" charset="0"/>
                          <a:cs typeface="Times New Roman" charset="0"/>
                        </a:rPr>
                        <a:t>60 </a:t>
                      </a:r>
                      <a:r>
                        <a:rPr lang="en-NZ" sz="1200" dirty="0" smtClean="0">
                          <a:effectLst/>
                          <a:latin typeface="+mn-lt"/>
                          <a:ea typeface="Times New Roman" charset="0"/>
                          <a:cs typeface="Times New Roman" charset="0"/>
                        </a:rPr>
                        <a:t>≤ </a:t>
                      </a:r>
                      <a:r>
                        <a:rPr lang="en-NZ" sz="1200" dirty="0">
                          <a:effectLst/>
                          <a:latin typeface="+mn-lt"/>
                          <a:ea typeface="Times New Roman" charset="0"/>
                          <a:cs typeface="Times New Roman" charset="0"/>
                        </a:rPr>
                        <a:t>EEI &lt; 80</a:t>
                      </a:r>
                      <a:endParaRPr lang="en-US" sz="1200" dirty="0">
                        <a:effectLst/>
                        <a:latin typeface="+mn-lt"/>
                        <a:ea typeface="Times New Roman" charset="0"/>
                        <a:cs typeface="Times New Roman" charset="0"/>
                      </a:endParaRPr>
                    </a:p>
                  </a:txBody>
                  <a:tcPr marL="68580" marR="68580" marT="0" marB="0" anchor="ctr"/>
                </a:tc>
              </a:tr>
              <a:tr h="370840">
                <a:tc>
                  <a:txBody>
                    <a:bodyPr/>
                    <a:lstStyle/>
                    <a:p>
                      <a:pPr marL="22225" algn="ctr">
                        <a:lnSpc>
                          <a:spcPct val="115000"/>
                        </a:lnSpc>
                        <a:spcBef>
                          <a:spcPts val="300"/>
                        </a:spcBef>
                        <a:spcAft>
                          <a:spcPts val="300"/>
                        </a:spcAft>
                        <a:tabLst>
                          <a:tab pos="2091055" algn="l"/>
                        </a:tabLst>
                      </a:pPr>
                      <a:r>
                        <a:rPr lang="en-NZ" sz="1200" dirty="0">
                          <a:effectLst/>
                          <a:latin typeface="+mn-lt"/>
                          <a:ea typeface="Times New Roman" charset="0"/>
                          <a:cs typeface="Times New Roman" charset="0"/>
                        </a:rPr>
                        <a:t>D</a:t>
                      </a:r>
                      <a:endParaRPr lang="en-US" sz="1200" dirty="0">
                        <a:effectLst/>
                        <a:latin typeface="+mn-lt"/>
                        <a:ea typeface="Times New Roman" charset="0"/>
                        <a:cs typeface="Times New Roman" charset="0"/>
                      </a:endParaRPr>
                    </a:p>
                  </a:txBody>
                  <a:tcPr marL="68580" marR="68580" marT="0" marB="0" anchor="ctr"/>
                </a:tc>
                <a:tc>
                  <a:txBody>
                    <a:bodyPr/>
                    <a:lstStyle/>
                    <a:p>
                      <a:pPr marL="22225" algn="just">
                        <a:lnSpc>
                          <a:spcPct val="115000"/>
                        </a:lnSpc>
                        <a:spcBef>
                          <a:spcPts val="300"/>
                        </a:spcBef>
                        <a:spcAft>
                          <a:spcPts val="300"/>
                        </a:spcAft>
                        <a:tabLst>
                          <a:tab pos="2091055" algn="l"/>
                        </a:tabLst>
                      </a:pPr>
                      <a:r>
                        <a:rPr lang="en-NZ" sz="1200" dirty="0">
                          <a:effectLst/>
                          <a:latin typeface="+mn-lt"/>
                          <a:ea typeface="Times New Roman" charset="0"/>
                          <a:cs typeface="Times New Roman" charset="0"/>
                        </a:rPr>
                        <a:t>80 </a:t>
                      </a:r>
                      <a:r>
                        <a:rPr lang="en-NZ" sz="1200" dirty="0" smtClean="0">
                          <a:effectLst/>
                          <a:latin typeface="+mn-lt"/>
                          <a:ea typeface="Times New Roman" charset="0"/>
                          <a:cs typeface="Times New Roman" charset="0"/>
                        </a:rPr>
                        <a:t>≤ </a:t>
                      </a:r>
                      <a:r>
                        <a:rPr lang="en-NZ" sz="1200" dirty="0">
                          <a:effectLst/>
                          <a:latin typeface="+mn-lt"/>
                          <a:ea typeface="Times New Roman" charset="0"/>
                          <a:cs typeface="Times New Roman" charset="0"/>
                        </a:rPr>
                        <a:t>EEI &lt; 110</a:t>
                      </a:r>
                      <a:endParaRPr lang="en-US" sz="1200" dirty="0">
                        <a:effectLst/>
                        <a:latin typeface="+mn-lt"/>
                        <a:ea typeface="Times New Roman" charset="0"/>
                        <a:cs typeface="Times New Roman" charset="0"/>
                      </a:endParaRPr>
                    </a:p>
                  </a:txBody>
                  <a:tcPr marL="68580" marR="68580" marT="0" marB="0" anchor="ctr"/>
                </a:tc>
                <a:tc>
                  <a:txBody>
                    <a:bodyPr/>
                    <a:lstStyle/>
                    <a:p>
                      <a:pPr marL="22225" algn="just">
                        <a:lnSpc>
                          <a:spcPct val="115000"/>
                        </a:lnSpc>
                        <a:spcBef>
                          <a:spcPts val="300"/>
                        </a:spcBef>
                        <a:spcAft>
                          <a:spcPts val="300"/>
                        </a:spcAft>
                        <a:tabLst>
                          <a:tab pos="2091055" algn="l"/>
                        </a:tabLst>
                      </a:pPr>
                      <a:r>
                        <a:rPr lang="en-NZ" sz="1200" dirty="0">
                          <a:effectLst/>
                          <a:latin typeface="+mn-lt"/>
                          <a:ea typeface="Times New Roman" charset="0"/>
                          <a:cs typeface="Times New Roman" charset="0"/>
                        </a:rPr>
                        <a:t>80 </a:t>
                      </a:r>
                      <a:r>
                        <a:rPr lang="en-NZ" sz="1200" dirty="0" smtClean="0">
                          <a:effectLst/>
                          <a:latin typeface="+mn-lt"/>
                          <a:ea typeface="Times New Roman" charset="0"/>
                          <a:cs typeface="Times New Roman" charset="0"/>
                        </a:rPr>
                        <a:t>≤ </a:t>
                      </a:r>
                      <a:r>
                        <a:rPr lang="en-NZ" sz="1200" dirty="0">
                          <a:effectLst/>
                          <a:latin typeface="+mn-lt"/>
                          <a:ea typeface="Times New Roman" charset="0"/>
                          <a:cs typeface="Times New Roman" charset="0"/>
                        </a:rPr>
                        <a:t>EEI &lt; 110</a:t>
                      </a:r>
                      <a:endParaRPr lang="en-US" sz="1200" dirty="0">
                        <a:effectLst/>
                        <a:latin typeface="+mn-lt"/>
                        <a:ea typeface="Times New Roman" charset="0"/>
                        <a:cs typeface="Times New Roman" charset="0"/>
                      </a:endParaRPr>
                    </a:p>
                  </a:txBody>
                  <a:tcPr marL="68580" marR="68580" marT="0" marB="0" anchor="ctr"/>
                </a:tc>
                <a:tc>
                  <a:txBody>
                    <a:bodyPr/>
                    <a:lstStyle/>
                    <a:p>
                      <a:pPr marL="22225" algn="just">
                        <a:lnSpc>
                          <a:spcPct val="115000"/>
                        </a:lnSpc>
                        <a:spcBef>
                          <a:spcPts val="300"/>
                        </a:spcBef>
                        <a:spcAft>
                          <a:spcPts val="300"/>
                        </a:spcAft>
                        <a:tabLst>
                          <a:tab pos="2091055" algn="l"/>
                        </a:tabLst>
                      </a:pPr>
                      <a:r>
                        <a:rPr lang="en-NZ" sz="1200" dirty="0">
                          <a:effectLst/>
                          <a:latin typeface="+mn-lt"/>
                          <a:ea typeface="Times New Roman" charset="0"/>
                          <a:cs typeface="Times New Roman" charset="0"/>
                        </a:rPr>
                        <a:t>90 </a:t>
                      </a:r>
                      <a:r>
                        <a:rPr lang="en-NZ" sz="1200" dirty="0" smtClean="0">
                          <a:effectLst/>
                          <a:latin typeface="+mn-lt"/>
                          <a:ea typeface="Times New Roman" charset="0"/>
                          <a:cs typeface="Times New Roman" charset="0"/>
                        </a:rPr>
                        <a:t>≤ </a:t>
                      </a:r>
                      <a:r>
                        <a:rPr lang="en-NZ" sz="1200" dirty="0">
                          <a:effectLst/>
                          <a:latin typeface="+mn-lt"/>
                          <a:ea typeface="Times New Roman" charset="0"/>
                          <a:cs typeface="Times New Roman" charset="0"/>
                        </a:rPr>
                        <a:t>EEI &lt; 110</a:t>
                      </a:r>
                      <a:endParaRPr lang="en-US" sz="1200" dirty="0">
                        <a:effectLst/>
                        <a:latin typeface="+mn-lt"/>
                        <a:ea typeface="Times New Roman" charset="0"/>
                        <a:cs typeface="Times New Roman" charset="0"/>
                      </a:endParaRPr>
                    </a:p>
                  </a:txBody>
                  <a:tcPr marL="68580" marR="68580" marT="0" marB="0" anchor="ctr"/>
                </a:tc>
                <a:tc>
                  <a:txBody>
                    <a:bodyPr/>
                    <a:lstStyle/>
                    <a:p>
                      <a:pPr marL="22225" algn="just">
                        <a:lnSpc>
                          <a:spcPct val="115000"/>
                        </a:lnSpc>
                        <a:spcBef>
                          <a:spcPts val="300"/>
                        </a:spcBef>
                        <a:spcAft>
                          <a:spcPts val="300"/>
                        </a:spcAft>
                        <a:tabLst>
                          <a:tab pos="2091055" algn="l"/>
                        </a:tabLst>
                      </a:pPr>
                      <a:r>
                        <a:rPr lang="en-NZ" sz="1200" dirty="0">
                          <a:effectLst/>
                          <a:latin typeface="+mn-lt"/>
                          <a:ea typeface="Times New Roman" charset="0"/>
                          <a:cs typeface="Times New Roman" charset="0"/>
                        </a:rPr>
                        <a:t>80 </a:t>
                      </a:r>
                      <a:r>
                        <a:rPr lang="en-NZ" sz="1200" dirty="0" smtClean="0">
                          <a:effectLst/>
                          <a:latin typeface="+mn-lt"/>
                          <a:ea typeface="Times New Roman" charset="0"/>
                          <a:cs typeface="Times New Roman" charset="0"/>
                        </a:rPr>
                        <a:t>≤ </a:t>
                      </a:r>
                      <a:r>
                        <a:rPr lang="en-NZ" sz="1200" dirty="0">
                          <a:effectLst/>
                          <a:latin typeface="+mn-lt"/>
                          <a:ea typeface="Times New Roman" charset="0"/>
                          <a:cs typeface="Times New Roman" charset="0"/>
                        </a:rPr>
                        <a:t>EEI &lt; 100</a:t>
                      </a:r>
                      <a:endParaRPr lang="en-US" sz="1200" dirty="0">
                        <a:effectLst/>
                        <a:latin typeface="+mn-lt"/>
                        <a:ea typeface="Times New Roman" charset="0"/>
                        <a:cs typeface="Times New Roman" charset="0"/>
                      </a:endParaRPr>
                    </a:p>
                  </a:txBody>
                  <a:tcPr marL="68580" marR="68580" marT="0" marB="0" anchor="ctr"/>
                </a:tc>
              </a:tr>
              <a:tr h="370840">
                <a:tc>
                  <a:txBody>
                    <a:bodyPr/>
                    <a:lstStyle/>
                    <a:p>
                      <a:pPr marL="22225" algn="ctr">
                        <a:lnSpc>
                          <a:spcPct val="115000"/>
                        </a:lnSpc>
                        <a:spcBef>
                          <a:spcPts val="300"/>
                        </a:spcBef>
                        <a:spcAft>
                          <a:spcPts val="300"/>
                        </a:spcAft>
                        <a:tabLst>
                          <a:tab pos="2091055" algn="l"/>
                        </a:tabLst>
                      </a:pPr>
                      <a:r>
                        <a:rPr lang="en-NZ" sz="1200" dirty="0">
                          <a:effectLst/>
                          <a:latin typeface="+mn-lt"/>
                          <a:ea typeface="Times New Roman" charset="0"/>
                          <a:cs typeface="Times New Roman" charset="0"/>
                        </a:rPr>
                        <a:t>E</a:t>
                      </a:r>
                      <a:endParaRPr lang="en-US" sz="1200" dirty="0">
                        <a:effectLst/>
                        <a:latin typeface="+mn-lt"/>
                        <a:ea typeface="Times New Roman" charset="0"/>
                        <a:cs typeface="Times New Roman" charset="0"/>
                      </a:endParaRPr>
                    </a:p>
                  </a:txBody>
                  <a:tcPr marL="68580" marR="68580" marT="0" marB="0" anchor="ctr"/>
                </a:tc>
                <a:tc>
                  <a:txBody>
                    <a:bodyPr/>
                    <a:lstStyle/>
                    <a:p>
                      <a:pPr marL="22225" algn="just">
                        <a:lnSpc>
                          <a:spcPct val="115000"/>
                        </a:lnSpc>
                        <a:spcBef>
                          <a:spcPts val="300"/>
                        </a:spcBef>
                        <a:spcAft>
                          <a:spcPts val="300"/>
                        </a:spcAft>
                        <a:tabLst>
                          <a:tab pos="2091055" algn="l"/>
                        </a:tabLst>
                      </a:pPr>
                      <a:r>
                        <a:rPr lang="en-NZ" sz="1200" dirty="0">
                          <a:effectLst/>
                          <a:latin typeface="+mn-lt"/>
                          <a:ea typeface="Times New Roman" charset="0"/>
                          <a:cs typeface="Times New Roman" charset="0"/>
                        </a:rPr>
                        <a:t>110 </a:t>
                      </a:r>
                      <a:r>
                        <a:rPr lang="en-NZ" sz="1200" dirty="0" smtClean="0">
                          <a:effectLst/>
                          <a:latin typeface="+mn-lt"/>
                          <a:ea typeface="Times New Roman" charset="0"/>
                          <a:cs typeface="Times New Roman" charset="0"/>
                        </a:rPr>
                        <a:t>≤ </a:t>
                      </a:r>
                      <a:r>
                        <a:rPr lang="en-NZ" sz="1200" dirty="0">
                          <a:effectLst/>
                          <a:latin typeface="+mn-lt"/>
                          <a:ea typeface="Times New Roman" charset="0"/>
                          <a:cs typeface="Times New Roman" charset="0"/>
                        </a:rPr>
                        <a:t>EEI &lt; 120</a:t>
                      </a:r>
                      <a:endParaRPr lang="en-US" sz="1200" dirty="0">
                        <a:effectLst/>
                        <a:latin typeface="+mn-lt"/>
                        <a:ea typeface="Times New Roman" charset="0"/>
                        <a:cs typeface="Times New Roman" charset="0"/>
                      </a:endParaRPr>
                    </a:p>
                  </a:txBody>
                  <a:tcPr marL="68580" marR="68580" marT="0" marB="0" anchor="ctr"/>
                </a:tc>
                <a:tc>
                  <a:txBody>
                    <a:bodyPr/>
                    <a:lstStyle/>
                    <a:p>
                      <a:pPr marL="22225" algn="just">
                        <a:lnSpc>
                          <a:spcPct val="115000"/>
                        </a:lnSpc>
                        <a:spcBef>
                          <a:spcPts val="300"/>
                        </a:spcBef>
                        <a:spcAft>
                          <a:spcPts val="300"/>
                        </a:spcAft>
                        <a:tabLst>
                          <a:tab pos="2091055" algn="l"/>
                        </a:tabLst>
                      </a:pPr>
                      <a:r>
                        <a:rPr lang="en-NZ" sz="1200" dirty="0">
                          <a:effectLst/>
                          <a:latin typeface="+mn-lt"/>
                          <a:ea typeface="Times New Roman" charset="0"/>
                          <a:cs typeface="Times New Roman" charset="0"/>
                        </a:rPr>
                        <a:t>110 </a:t>
                      </a:r>
                      <a:r>
                        <a:rPr lang="en-NZ" sz="1200" dirty="0" smtClean="0">
                          <a:effectLst/>
                          <a:latin typeface="+mn-lt"/>
                          <a:ea typeface="Times New Roman" charset="0"/>
                          <a:cs typeface="Times New Roman" charset="0"/>
                        </a:rPr>
                        <a:t>≤ </a:t>
                      </a:r>
                      <a:r>
                        <a:rPr lang="en-NZ" sz="1200" dirty="0">
                          <a:effectLst/>
                          <a:latin typeface="+mn-lt"/>
                          <a:ea typeface="Times New Roman" charset="0"/>
                          <a:cs typeface="Times New Roman" charset="0"/>
                        </a:rPr>
                        <a:t>EEI &lt; 130</a:t>
                      </a:r>
                      <a:endParaRPr lang="en-US" sz="1200" dirty="0">
                        <a:effectLst/>
                        <a:latin typeface="+mn-lt"/>
                        <a:ea typeface="Times New Roman" charset="0"/>
                        <a:cs typeface="Times New Roman" charset="0"/>
                      </a:endParaRPr>
                    </a:p>
                  </a:txBody>
                  <a:tcPr marL="68580" marR="68580" marT="0" marB="0" anchor="ctr"/>
                </a:tc>
                <a:tc>
                  <a:txBody>
                    <a:bodyPr/>
                    <a:lstStyle/>
                    <a:p>
                      <a:pPr marL="22225" algn="just">
                        <a:lnSpc>
                          <a:spcPct val="115000"/>
                        </a:lnSpc>
                        <a:spcBef>
                          <a:spcPts val="300"/>
                        </a:spcBef>
                        <a:spcAft>
                          <a:spcPts val="300"/>
                        </a:spcAft>
                        <a:tabLst>
                          <a:tab pos="2091055" algn="l"/>
                        </a:tabLst>
                      </a:pPr>
                      <a:r>
                        <a:rPr lang="en-NZ" sz="1200" dirty="0">
                          <a:effectLst/>
                          <a:latin typeface="+mn-lt"/>
                          <a:ea typeface="Times New Roman" charset="0"/>
                          <a:cs typeface="Times New Roman" charset="0"/>
                        </a:rPr>
                        <a:t>110 </a:t>
                      </a:r>
                      <a:r>
                        <a:rPr lang="en-NZ" sz="1200" dirty="0" smtClean="0">
                          <a:effectLst/>
                          <a:latin typeface="+mn-lt"/>
                          <a:ea typeface="Times New Roman" charset="0"/>
                          <a:cs typeface="Times New Roman" charset="0"/>
                        </a:rPr>
                        <a:t>≤ </a:t>
                      </a:r>
                      <a:r>
                        <a:rPr lang="en-NZ" sz="1200" dirty="0">
                          <a:effectLst/>
                          <a:latin typeface="+mn-lt"/>
                          <a:ea typeface="Times New Roman" charset="0"/>
                          <a:cs typeface="Times New Roman" charset="0"/>
                        </a:rPr>
                        <a:t>EEI &lt; 130</a:t>
                      </a:r>
                      <a:endParaRPr lang="en-US" sz="1200" dirty="0">
                        <a:effectLst/>
                        <a:latin typeface="+mn-lt"/>
                        <a:ea typeface="Times New Roman" charset="0"/>
                        <a:cs typeface="Times New Roman" charset="0"/>
                      </a:endParaRPr>
                    </a:p>
                  </a:txBody>
                  <a:tcPr marL="68580" marR="68580" marT="0" marB="0" anchor="ctr"/>
                </a:tc>
                <a:tc>
                  <a:txBody>
                    <a:bodyPr/>
                    <a:lstStyle/>
                    <a:p>
                      <a:pPr marL="22225" algn="just">
                        <a:lnSpc>
                          <a:spcPct val="115000"/>
                        </a:lnSpc>
                        <a:spcBef>
                          <a:spcPts val="300"/>
                        </a:spcBef>
                        <a:spcAft>
                          <a:spcPts val="300"/>
                        </a:spcAft>
                        <a:tabLst>
                          <a:tab pos="2091055" algn="l"/>
                        </a:tabLst>
                      </a:pPr>
                      <a:r>
                        <a:rPr lang="en-NZ" sz="1200" dirty="0">
                          <a:effectLst/>
                          <a:latin typeface="+mn-lt"/>
                          <a:ea typeface="Times New Roman" charset="0"/>
                          <a:cs typeface="Times New Roman" charset="0"/>
                        </a:rPr>
                        <a:t>100 </a:t>
                      </a:r>
                      <a:r>
                        <a:rPr lang="en-NZ" sz="1200" dirty="0" smtClean="0">
                          <a:effectLst/>
                          <a:latin typeface="+mn-lt"/>
                          <a:ea typeface="Times New Roman" charset="0"/>
                          <a:cs typeface="Times New Roman" charset="0"/>
                        </a:rPr>
                        <a:t>≤ </a:t>
                      </a:r>
                      <a:r>
                        <a:rPr lang="en-NZ" sz="1200" dirty="0">
                          <a:effectLst/>
                          <a:latin typeface="+mn-lt"/>
                          <a:ea typeface="Times New Roman" charset="0"/>
                          <a:cs typeface="Times New Roman" charset="0"/>
                        </a:rPr>
                        <a:t>EEI &lt; 120</a:t>
                      </a:r>
                      <a:endParaRPr lang="en-US" sz="1200" dirty="0">
                        <a:effectLst/>
                        <a:latin typeface="+mn-lt"/>
                        <a:ea typeface="Times New Roman" charset="0"/>
                        <a:cs typeface="Times New Roman" charset="0"/>
                      </a:endParaRPr>
                    </a:p>
                  </a:txBody>
                  <a:tcPr marL="68580" marR="68580" marT="0" marB="0" anchor="ctr"/>
                </a:tc>
              </a:tr>
              <a:tr h="370840">
                <a:tc>
                  <a:txBody>
                    <a:bodyPr/>
                    <a:lstStyle/>
                    <a:p>
                      <a:pPr marL="22225" algn="ctr">
                        <a:lnSpc>
                          <a:spcPct val="115000"/>
                        </a:lnSpc>
                        <a:spcBef>
                          <a:spcPts val="300"/>
                        </a:spcBef>
                        <a:spcAft>
                          <a:spcPts val="300"/>
                        </a:spcAft>
                        <a:tabLst>
                          <a:tab pos="2091055" algn="l"/>
                        </a:tabLst>
                      </a:pPr>
                      <a:r>
                        <a:rPr lang="en-NZ" sz="1200" dirty="0">
                          <a:effectLst/>
                          <a:latin typeface="+mn-lt"/>
                          <a:ea typeface="Times New Roman" charset="0"/>
                          <a:cs typeface="Times New Roman" charset="0"/>
                        </a:rPr>
                        <a:t>F</a:t>
                      </a:r>
                      <a:endParaRPr lang="en-US" sz="1200" dirty="0">
                        <a:effectLst/>
                        <a:latin typeface="+mn-lt"/>
                        <a:ea typeface="Times New Roman" charset="0"/>
                        <a:cs typeface="Times New Roman" charset="0"/>
                      </a:endParaRPr>
                    </a:p>
                  </a:txBody>
                  <a:tcPr marL="68580" marR="68580" marT="0" marB="0" anchor="ctr"/>
                </a:tc>
                <a:tc>
                  <a:txBody>
                    <a:bodyPr/>
                    <a:lstStyle/>
                    <a:p>
                      <a:pPr marL="22225" algn="just">
                        <a:lnSpc>
                          <a:spcPct val="115000"/>
                        </a:lnSpc>
                        <a:spcBef>
                          <a:spcPts val="300"/>
                        </a:spcBef>
                        <a:spcAft>
                          <a:spcPts val="300"/>
                        </a:spcAft>
                        <a:tabLst>
                          <a:tab pos="2091055" algn="l"/>
                        </a:tabLst>
                      </a:pPr>
                      <a:r>
                        <a:rPr lang="en-NZ" sz="1200" dirty="0">
                          <a:effectLst/>
                          <a:latin typeface="+mn-lt"/>
                          <a:ea typeface="Times New Roman" charset="0"/>
                          <a:cs typeface="Times New Roman" charset="0"/>
                        </a:rPr>
                        <a:t>120 </a:t>
                      </a:r>
                      <a:r>
                        <a:rPr lang="en-NZ" sz="1200" dirty="0" smtClean="0">
                          <a:effectLst/>
                          <a:latin typeface="+mn-lt"/>
                          <a:ea typeface="Times New Roman" charset="0"/>
                          <a:cs typeface="Times New Roman" charset="0"/>
                        </a:rPr>
                        <a:t>≤ </a:t>
                      </a:r>
                      <a:r>
                        <a:rPr lang="en-NZ" sz="1200" dirty="0">
                          <a:effectLst/>
                          <a:latin typeface="+mn-lt"/>
                          <a:ea typeface="Times New Roman" charset="0"/>
                          <a:cs typeface="Times New Roman" charset="0"/>
                        </a:rPr>
                        <a:t>EEI &lt; 130</a:t>
                      </a:r>
                      <a:endParaRPr lang="en-US" sz="1200" dirty="0">
                        <a:effectLst/>
                        <a:latin typeface="+mn-lt"/>
                        <a:ea typeface="Times New Roman" charset="0"/>
                        <a:cs typeface="Times New Roman" charset="0"/>
                      </a:endParaRPr>
                    </a:p>
                  </a:txBody>
                  <a:tcPr marL="68580" marR="68580" marT="0" marB="0" anchor="ctr"/>
                </a:tc>
                <a:tc>
                  <a:txBody>
                    <a:bodyPr/>
                    <a:lstStyle/>
                    <a:p>
                      <a:pPr marL="22225" algn="just">
                        <a:lnSpc>
                          <a:spcPct val="115000"/>
                        </a:lnSpc>
                        <a:spcBef>
                          <a:spcPts val="300"/>
                        </a:spcBef>
                        <a:spcAft>
                          <a:spcPts val="300"/>
                        </a:spcAft>
                        <a:tabLst>
                          <a:tab pos="2091055" algn="l"/>
                        </a:tabLst>
                      </a:pPr>
                      <a:r>
                        <a:rPr lang="en-NZ" sz="1200" dirty="0">
                          <a:effectLst/>
                          <a:latin typeface="+mn-lt"/>
                          <a:ea typeface="Times New Roman" charset="0"/>
                          <a:cs typeface="Times New Roman" charset="0"/>
                        </a:rPr>
                        <a:t>130 </a:t>
                      </a:r>
                      <a:r>
                        <a:rPr lang="en-NZ" sz="1200" dirty="0" smtClean="0">
                          <a:effectLst/>
                          <a:latin typeface="+mn-lt"/>
                          <a:ea typeface="Times New Roman" charset="0"/>
                          <a:cs typeface="Times New Roman" charset="0"/>
                        </a:rPr>
                        <a:t>≤ </a:t>
                      </a:r>
                      <a:r>
                        <a:rPr lang="en-NZ" sz="1200" dirty="0">
                          <a:effectLst/>
                          <a:latin typeface="+mn-lt"/>
                          <a:ea typeface="Times New Roman" charset="0"/>
                          <a:cs typeface="Times New Roman" charset="0"/>
                        </a:rPr>
                        <a:t>EEI &lt; 140</a:t>
                      </a:r>
                      <a:endParaRPr lang="en-US" sz="1200" dirty="0">
                        <a:effectLst/>
                        <a:latin typeface="+mn-lt"/>
                        <a:ea typeface="Times New Roman" charset="0"/>
                        <a:cs typeface="Times New Roman" charset="0"/>
                      </a:endParaRPr>
                    </a:p>
                  </a:txBody>
                  <a:tcPr marL="68580" marR="68580" marT="0" marB="0" anchor="ctr"/>
                </a:tc>
                <a:tc>
                  <a:txBody>
                    <a:bodyPr/>
                    <a:lstStyle/>
                    <a:p>
                      <a:pPr marL="22225" algn="just">
                        <a:lnSpc>
                          <a:spcPct val="115000"/>
                        </a:lnSpc>
                        <a:spcBef>
                          <a:spcPts val="300"/>
                        </a:spcBef>
                        <a:spcAft>
                          <a:spcPts val="300"/>
                        </a:spcAft>
                        <a:tabLst>
                          <a:tab pos="2091055" algn="l"/>
                        </a:tabLst>
                      </a:pPr>
                      <a:r>
                        <a:rPr lang="en-NZ" sz="1200" dirty="0">
                          <a:effectLst/>
                          <a:latin typeface="+mn-lt"/>
                          <a:ea typeface="Times New Roman" charset="0"/>
                          <a:cs typeface="Times New Roman" charset="0"/>
                        </a:rPr>
                        <a:t>130 </a:t>
                      </a:r>
                      <a:r>
                        <a:rPr lang="en-NZ" sz="1200" dirty="0" smtClean="0">
                          <a:effectLst/>
                          <a:latin typeface="+mn-lt"/>
                          <a:ea typeface="Times New Roman" charset="0"/>
                          <a:cs typeface="Times New Roman" charset="0"/>
                        </a:rPr>
                        <a:t>≤ </a:t>
                      </a:r>
                      <a:r>
                        <a:rPr lang="en-NZ" sz="1200" dirty="0">
                          <a:effectLst/>
                          <a:latin typeface="+mn-lt"/>
                          <a:ea typeface="Times New Roman" charset="0"/>
                          <a:cs typeface="Times New Roman" charset="0"/>
                        </a:rPr>
                        <a:t>EEI &lt; 140</a:t>
                      </a:r>
                      <a:endParaRPr lang="en-US" sz="1200" dirty="0">
                        <a:effectLst/>
                        <a:latin typeface="+mn-lt"/>
                        <a:ea typeface="Times New Roman" charset="0"/>
                        <a:cs typeface="Times New Roman" charset="0"/>
                      </a:endParaRPr>
                    </a:p>
                  </a:txBody>
                  <a:tcPr marL="68580" marR="68580" marT="0" marB="0" anchor="ctr"/>
                </a:tc>
                <a:tc>
                  <a:txBody>
                    <a:bodyPr/>
                    <a:lstStyle/>
                    <a:p>
                      <a:pPr marL="22225" algn="just">
                        <a:lnSpc>
                          <a:spcPct val="115000"/>
                        </a:lnSpc>
                        <a:spcBef>
                          <a:spcPts val="300"/>
                        </a:spcBef>
                        <a:spcAft>
                          <a:spcPts val="300"/>
                        </a:spcAft>
                        <a:tabLst>
                          <a:tab pos="2091055" algn="l"/>
                        </a:tabLst>
                      </a:pPr>
                      <a:r>
                        <a:rPr lang="en-NZ" sz="1200" dirty="0">
                          <a:effectLst/>
                          <a:latin typeface="+mn-lt"/>
                          <a:ea typeface="Times New Roman" charset="0"/>
                          <a:cs typeface="Times New Roman" charset="0"/>
                        </a:rPr>
                        <a:t>120 </a:t>
                      </a:r>
                      <a:r>
                        <a:rPr lang="en-NZ" sz="1200" dirty="0" smtClean="0">
                          <a:effectLst/>
                          <a:latin typeface="+mn-lt"/>
                          <a:ea typeface="Times New Roman" charset="0"/>
                          <a:cs typeface="Times New Roman" charset="0"/>
                        </a:rPr>
                        <a:t>≤ </a:t>
                      </a:r>
                      <a:r>
                        <a:rPr lang="en-NZ" sz="1200" dirty="0">
                          <a:effectLst/>
                          <a:latin typeface="+mn-lt"/>
                          <a:ea typeface="Times New Roman" charset="0"/>
                          <a:cs typeface="Times New Roman" charset="0"/>
                        </a:rPr>
                        <a:t>EEI &lt; 140</a:t>
                      </a:r>
                      <a:endParaRPr lang="en-US" sz="1200" dirty="0">
                        <a:effectLst/>
                        <a:latin typeface="+mn-lt"/>
                        <a:ea typeface="Times New Roman" charset="0"/>
                        <a:cs typeface="Times New Roman" charset="0"/>
                      </a:endParaRPr>
                    </a:p>
                  </a:txBody>
                  <a:tcPr marL="68580" marR="68580" marT="0" marB="0" anchor="ctr"/>
                </a:tc>
              </a:tr>
              <a:tr h="370840">
                <a:tc>
                  <a:txBody>
                    <a:bodyPr/>
                    <a:lstStyle/>
                    <a:p>
                      <a:pPr marL="22225" algn="ctr">
                        <a:lnSpc>
                          <a:spcPct val="115000"/>
                        </a:lnSpc>
                        <a:spcBef>
                          <a:spcPts val="300"/>
                        </a:spcBef>
                        <a:spcAft>
                          <a:spcPts val="300"/>
                        </a:spcAft>
                        <a:tabLst>
                          <a:tab pos="2091055" algn="l"/>
                        </a:tabLst>
                      </a:pPr>
                      <a:r>
                        <a:rPr lang="en-NZ" sz="1200" dirty="0">
                          <a:effectLst/>
                          <a:latin typeface="+mn-lt"/>
                          <a:ea typeface="Times New Roman" charset="0"/>
                          <a:cs typeface="Times New Roman" charset="0"/>
                        </a:rPr>
                        <a:t>G</a:t>
                      </a:r>
                      <a:endParaRPr lang="en-US" sz="1200" dirty="0">
                        <a:effectLst/>
                        <a:latin typeface="+mn-lt"/>
                        <a:ea typeface="Times New Roman" charset="0"/>
                        <a:cs typeface="Times New Roman" charset="0"/>
                      </a:endParaRPr>
                    </a:p>
                  </a:txBody>
                  <a:tcPr marL="68580" marR="68580" marT="0" marB="0" anchor="ctr"/>
                </a:tc>
                <a:tc>
                  <a:txBody>
                    <a:bodyPr/>
                    <a:lstStyle/>
                    <a:p>
                      <a:pPr marL="22225" algn="just">
                        <a:lnSpc>
                          <a:spcPct val="115000"/>
                        </a:lnSpc>
                        <a:spcBef>
                          <a:spcPts val="300"/>
                        </a:spcBef>
                        <a:spcAft>
                          <a:spcPts val="300"/>
                        </a:spcAft>
                        <a:tabLst>
                          <a:tab pos="2091055" algn="l"/>
                        </a:tabLst>
                      </a:pPr>
                      <a:r>
                        <a:rPr lang="en-NZ" sz="1200" dirty="0">
                          <a:effectLst/>
                          <a:latin typeface="+mn-lt"/>
                          <a:ea typeface="Times New Roman" charset="0"/>
                          <a:cs typeface="Times New Roman" charset="0"/>
                        </a:rPr>
                        <a:t>130 </a:t>
                      </a:r>
                      <a:r>
                        <a:rPr lang="en-NZ" sz="1200" dirty="0" smtClean="0">
                          <a:effectLst/>
                          <a:latin typeface="+mn-lt"/>
                          <a:ea typeface="Times New Roman" charset="0"/>
                          <a:cs typeface="Times New Roman" charset="0"/>
                        </a:rPr>
                        <a:t>≤ </a:t>
                      </a:r>
                      <a:r>
                        <a:rPr lang="en-NZ" sz="1200" dirty="0">
                          <a:effectLst/>
                          <a:latin typeface="+mn-lt"/>
                          <a:ea typeface="Times New Roman" charset="0"/>
                          <a:cs typeface="Times New Roman" charset="0"/>
                        </a:rPr>
                        <a:t>EEI </a:t>
                      </a:r>
                      <a:endParaRPr lang="en-US" sz="1200" dirty="0">
                        <a:effectLst/>
                        <a:latin typeface="+mn-lt"/>
                        <a:ea typeface="Times New Roman" charset="0"/>
                        <a:cs typeface="Times New Roman" charset="0"/>
                      </a:endParaRPr>
                    </a:p>
                  </a:txBody>
                  <a:tcPr marL="68580" marR="68580" marT="0" marB="0" anchor="ctr"/>
                </a:tc>
                <a:tc>
                  <a:txBody>
                    <a:bodyPr/>
                    <a:lstStyle/>
                    <a:p>
                      <a:pPr marL="22225" algn="just">
                        <a:lnSpc>
                          <a:spcPct val="115000"/>
                        </a:lnSpc>
                        <a:spcBef>
                          <a:spcPts val="300"/>
                        </a:spcBef>
                        <a:spcAft>
                          <a:spcPts val="300"/>
                        </a:spcAft>
                        <a:tabLst>
                          <a:tab pos="2091055" algn="l"/>
                        </a:tabLst>
                      </a:pPr>
                      <a:r>
                        <a:rPr lang="en-NZ" sz="1200" dirty="0">
                          <a:effectLst/>
                          <a:latin typeface="+mn-lt"/>
                          <a:ea typeface="Times New Roman" charset="0"/>
                          <a:cs typeface="Times New Roman" charset="0"/>
                        </a:rPr>
                        <a:t>140 </a:t>
                      </a:r>
                      <a:r>
                        <a:rPr lang="en-NZ" sz="1200" dirty="0" smtClean="0">
                          <a:effectLst/>
                          <a:latin typeface="+mn-lt"/>
                          <a:ea typeface="Times New Roman" charset="0"/>
                          <a:cs typeface="Times New Roman" charset="0"/>
                        </a:rPr>
                        <a:t>≤ </a:t>
                      </a:r>
                      <a:r>
                        <a:rPr lang="en-NZ" sz="1200" dirty="0">
                          <a:effectLst/>
                          <a:latin typeface="+mn-lt"/>
                          <a:ea typeface="Times New Roman" charset="0"/>
                          <a:cs typeface="Times New Roman" charset="0"/>
                        </a:rPr>
                        <a:t>EEI </a:t>
                      </a:r>
                      <a:endParaRPr lang="en-US" sz="1200" dirty="0">
                        <a:effectLst/>
                        <a:latin typeface="+mn-lt"/>
                        <a:ea typeface="Times New Roman" charset="0"/>
                        <a:cs typeface="Times New Roman" charset="0"/>
                      </a:endParaRPr>
                    </a:p>
                  </a:txBody>
                  <a:tcPr marL="68580" marR="68580" marT="0" marB="0" anchor="ctr"/>
                </a:tc>
                <a:tc>
                  <a:txBody>
                    <a:bodyPr/>
                    <a:lstStyle/>
                    <a:p>
                      <a:pPr marL="22225" algn="just">
                        <a:lnSpc>
                          <a:spcPct val="115000"/>
                        </a:lnSpc>
                        <a:spcBef>
                          <a:spcPts val="300"/>
                        </a:spcBef>
                        <a:spcAft>
                          <a:spcPts val="300"/>
                        </a:spcAft>
                        <a:tabLst>
                          <a:tab pos="2091055" algn="l"/>
                        </a:tabLst>
                      </a:pPr>
                      <a:r>
                        <a:rPr lang="en-NZ" sz="1200" dirty="0">
                          <a:effectLst/>
                          <a:latin typeface="+mn-lt"/>
                          <a:ea typeface="Times New Roman" charset="0"/>
                          <a:cs typeface="Times New Roman" charset="0"/>
                        </a:rPr>
                        <a:t>140 </a:t>
                      </a:r>
                      <a:r>
                        <a:rPr lang="en-NZ" sz="1200" dirty="0" smtClean="0">
                          <a:effectLst/>
                          <a:latin typeface="+mn-lt"/>
                          <a:ea typeface="Times New Roman" charset="0"/>
                          <a:cs typeface="Times New Roman" charset="0"/>
                        </a:rPr>
                        <a:t>≤ </a:t>
                      </a:r>
                      <a:r>
                        <a:rPr lang="en-NZ" sz="1200" dirty="0">
                          <a:effectLst/>
                          <a:latin typeface="+mn-lt"/>
                          <a:ea typeface="Times New Roman" charset="0"/>
                          <a:cs typeface="Times New Roman" charset="0"/>
                        </a:rPr>
                        <a:t>EEI </a:t>
                      </a:r>
                      <a:endParaRPr lang="en-US" sz="1200" dirty="0">
                        <a:effectLst/>
                        <a:latin typeface="+mn-lt"/>
                        <a:ea typeface="Times New Roman" charset="0"/>
                        <a:cs typeface="Times New Roman" charset="0"/>
                      </a:endParaRPr>
                    </a:p>
                  </a:txBody>
                  <a:tcPr marL="68580" marR="68580" marT="0" marB="0" anchor="ctr"/>
                </a:tc>
                <a:tc>
                  <a:txBody>
                    <a:bodyPr/>
                    <a:lstStyle/>
                    <a:p>
                      <a:pPr marL="22225" algn="just">
                        <a:lnSpc>
                          <a:spcPct val="115000"/>
                        </a:lnSpc>
                        <a:spcBef>
                          <a:spcPts val="300"/>
                        </a:spcBef>
                        <a:spcAft>
                          <a:spcPts val="300"/>
                        </a:spcAft>
                        <a:tabLst>
                          <a:tab pos="2091055" algn="l"/>
                        </a:tabLst>
                      </a:pPr>
                      <a:r>
                        <a:rPr lang="en-NZ" sz="1200" dirty="0">
                          <a:effectLst/>
                          <a:latin typeface="+mn-lt"/>
                          <a:ea typeface="Times New Roman" charset="0"/>
                          <a:cs typeface="Times New Roman" charset="0"/>
                        </a:rPr>
                        <a:t>140 </a:t>
                      </a:r>
                      <a:r>
                        <a:rPr lang="en-NZ" sz="1200" dirty="0" smtClean="0">
                          <a:effectLst/>
                          <a:latin typeface="+mn-lt"/>
                          <a:ea typeface="Times New Roman" charset="0"/>
                          <a:cs typeface="Times New Roman" charset="0"/>
                        </a:rPr>
                        <a:t>≤ </a:t>
                      </a:r>
                      <a:r>
                        <a:rPr lang="en-NZ" sz="1200" dirty="0">
                          <a:effectLst/>
                          <a:latin typeface="+mn-lt"/>
                          <a:ea typeface="Times New Roman" charset="0"/>
                          <a:cs typeface="Times New Roman" charset="0"/>
                        </a:rPr>
                        <a:t>EEI </a:t>
                      </a:r>
                      <a:endParaRPr lang="en-US" sz="1200" dirty="0">
                        <a:effectLst/>
                        <a:latin typeface="+mn-lt"/>
                        <a:ea typeface="Times New Roman" charset="0"/>
                        <a:cs typeface="Times New Roman" charset="0"/>
                      </a:endParaRPr>
                    </a:p>
                  </a:txBody>
                  <a:tcPr marL="68580" marR="68580" marT="0" marB="0" anchor="ctr"/>
                </a:tc>
              </a:tr>
            </a:tbl>
          </a:graphicData>
        </a:graphic>
      </p:graphicFrame>
      <p:sp>
        <p:nvSpPr>
          <p:cNvPr id="5" name="Rectangle 4"/>
          <p:cNvSpPr/>
          <p:nvPr/>
        </p:nvSpPr>
        <p:spPr>
          <a:xfrm>
            <a:off x="779976" y="5468605"/>
            <a:ext cx="2242196" cy="307777"/>
          </a:xfrm>
          <a:prstGeom prst="rect">
            <a:avLst/>
          </a:prstGeom>
        </p:spPr>
        <p:txBody>
          <a:bodyPr wrap="square">
            <a:spAutoFit/>
          </a:bodyPr>
          <a:lstStyle/>
          <a:p>
            <a:r>
              <a:rPr lang="en-US" sz="1400" dirty="0">
                <a:latin typeface="Georgia" charset="0"/>
                <a:ea typeface="Georgia" charset="0"/>
                <a:cs typeface="Georgia" charset="0"/>
              </a:rPr>
              <a:t>EEI &lt; </a:t>
            </a:r>
            <a:r>
              <a:rPr lang="en-US" sz="1400" dirty="0" smtClean="0">
                <a:latin typeface="Georgia" charset="0"/>
                <a:ea typeface="Georgia" charset="0"/>
                <a:cs typeface="Georgia" charset="0"/>
              </a:rPr>
              <a:t>150 </a:t>
            </a:r>
            <a:r>
              <a:rPr lang="en-US" sz="1400">
                <a:latin typeface="Georgia" charset="0"/>
                <a:ea typeface="Georgia" charset="0"/>
                <a:cs typeface="Georgia" charset="0"/>
              </a:rPr>
              <a:t>from </a:t>
            </a:r>
            <a:r>
              <a:rPr lang="en-US" sz="1400" smtClean="0">
                <a:latin typeface="Georgia" charset="0"/>
                <a:ea typeface="Georgia" charset="0"/>
                <a:cs typeface="Georgia" charset="0"/>
              </a:rPr>
              <a:t>Jan 2018</a:t>
            </a:r>
            <a:endParaRPr lang="en-US" sz="1400" dirty="0">
              <a:latin typeface="Georgia" charset="0"/>
              <a:ea typeface="Georgia" charset="0"/>
              <a:cs typeface="Georgia" charset="0"/>
            </a:endParaRPr>
          </a:p>
        </p:txBody>
      </p:sp>
      <p:cxnSp>
        <p:nvCxnSpPr>
          <p:cNvPr id="6" name="Straight Arrow Connector 5"/>
          <p:cNvCxnSpPr>
            <a:stCxn id="5" idx="0"/>
          </p:cNvCxnSpPr>
          <p:nvPr/>
        </p:nvCxnSpPr>
        <p:spPr>
          <a:xfrm flipV="1">
            <a:off x="1901074" y="4998204"/>
            <a:ext cx="5219" cy="4704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pPr>
              <a:defRPr/>
            </a:pPr>
            <a:fld id="{2B58FAB4-4C79-4D87-84C0-9D751F76122B}" type="slidenum">
              <a:rPr lang="en-US" smtClean="0"/>
              <a:pPr>
                <a:defRPr/>
              </a:pPr>
              <a:t>49</a:t>
            </a:fld>
            <a:endParaRPr lang="en-US" dirty="0"/>
          </a:p>
        </p:txBody>
      </p:sp>
    </p:spTree>
    <p:extLst>
      <p:ext uri="{BB962C8B-B14F-4D97-AF65-F5344CB8AC3E}">
        <p14:creationId xmlns:p14="http://schemas.microsoft.com/office/powerpoint/2010/main" val="3245093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Why energy?</a:t>
            </a:r>
            <a:endParaRPr lang="en-NZ" dirty="0"/>
          </a:p>
        </p:txBody>
      </p:sp>
      <p:sp>
        <p:nvSpPr>
          <p:cNvPr id="3" name="Content Placeholder 2"/>
          <p:cNvSpPr>
            <a:spLocks noGrp="1"/>
          </p:cNvSpPr>
          <p:nvPr>
            <p:ph sz="half" idx="1"/>
          </p:nvPr>
        </p:nvSpPr>
        <p:spPr>
          <a:xfrm>
            <a:off x="457200" y="1571304"/>
            <a:ext cx="5831840" cy="3083816"/>
          </a:xfrm>
        </p:spPr>
        <p:txBody>
          <a:bodyPr/>
          <a:lstStyle/>
          <a:p>
            <a:pPr>
              <a:lnSpc>
                <a:spcPct val="114000"/>
              </a:lnSpc>
              <a:spcAft>
                <a:spcPts val="300"/>
              </a:spcAft>
            </a:pPr>
            <a:r>
              <a:rPr lang="en-NZ" sz="2000" dirty="0" smtClean="0"/>
              <a:t>NZ and AU government policy to consider energy. International best practice to use regulation to fix market issues in this area.</a:t>
            </a:r>
          </a:p>
          <a:p>
            <a:pPr>
              <a:lnSpc>
                <a:spcPct val="114000"/>
              </a:lnSpc>
              <a:spcAft>
                <a:spcPts val="300"/>
              </a:spcAft>
            </a:pPr>
            <a:r>
              <a:rPr lang="en-NZ" sz="2000" dirty="0" smtClean="0"/>
              <a:t>Improve energy security by reducing demand.</a:t>
            </a:r>
          </a:p>
          <a:p>
            <a:pPr>
              <a:lnSpc>
                <a:spcPct val="114000"/>
              </a:lnSpc>
              <a:spcAft>
                <a:spcPts val="300"/>
              </a:spcAft>
            </a:pPr>
            <a:r>
              <a:rPr lang="en-NZ" sz="2000" dirty="0" smtClean="0"/>
              <a:t>Defer expensive new generation. Keeps prices low compared to building new plant.</a:t>
            </a:r>
          </a:p>
          <a:p>
            <a:pPr>
              <a:lnSpc>
                <a:spcPct val="114000"/>
              </a:lnSpc>
              <a:spcAft>
                <a:spcPts val="300"/>
              </a:spcAft>
            </a:pPr>
            <a:r>
              <a:rPr lang="en-NZ" sz="2000" dirty="0" smtClean="0"/>
              <a:t>Reduce Greenhouse gases from energy production. Climate change.</a:t>
            </a:r>
            <a:endParaRPr lang="en-NZ" sz="2000" dirty="0"/>
          </a:p>
        </p:txBody>
      </p:sp>
      <p:pic>
        <p:nvPicPr>
          <p:cNvPr id="5" name="Picture 2" descr="3569679796_a4d31f437e_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440" y="1897350"/>
            <a:ext cx="1858121" cy="2757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E286D6FB-CE2D-4FCF-BDE2-16A4E371775E}" type="slidenum">
              <a:rPr lang="en-US" smtClean="0"/>
              <a:pPr>
                <a:defRPr/>
              </a:pPr>
              <a:t>5</a:t>
            </a:fld>
            <a:endParaRPr lang="en-US" dirty="0"/>
          </a:p>
        </p:txBody>
      </p:sp>
    </p:spTree>
    <p:extLst>
      <p:ext uri="{BB962C8B-B14F-4D97-AF65-F5344CB8AC3E}">
        <p14:creationId xmlns:p14="http://schemas.microsoft.com/office/powerpoint/2010/main" val="42678786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verage chillers and glass door vertical freezers for sale in Australia and New Zealand (based on NZ data) would have to improve to meet proposed european efficiency levels (red circles). However self contained multideck low chillers and remote open vertical multideck chillers had no sales in the affected efficiency range - they were all performing better.  " title="top selling four cabinet categories showing how many would have to improve to meet proposed efficiency levels"/>
          <p:cNvPicPr/>
          <p:nvPr/>
        </p:nvPicPr>
        <p:blipFill rotWithShape="1">
          <a:blip r:embed="rId3"/>
          <a:srcRect l="27259" t="35422" r="32078" b="41712"/>
          <a:stretch/>
        </p:blipFill>
        <p:spPr bwMode="auto">
          <a:xfrm>
            <a:off x="1277314" y="1217749"/>
            <a:ext cx="5475766" cy="2142672"/>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457200" y="5472251"/>
            <a:ext cx="8484782" cy="428707"/>
          </a:xfrm>
          <a:prstGeom prst="rect">
            <a:avLst/>
          </a:prstGeom>
          <a:solidFill>
            <a:schemeClr val="bg1"/>
          </a:solidFill>
        </p:spPr>
        <p:txBody>
          <a:bodyPr wrap="square">
            <a:spAutoFit/>
          </a:bodyPr>
          <a:lstStyle/>
          <a:p>
            <a:pPr eaLnBrk="1" hangingPunct="1">
              <a:lnSpc>
                <a:spcPct val="120000"/>
              </a:lnSpc>
              <a:buFont typeface="Arial" charset="0"/>
              <a:buNone/>
            </a:pPr>
            <a:r>
              <a:rPr lang="en-AU" altLang="en-US" sz="2000" dirty="0" smtClean="0">
                <a:solidFill>
                  <a:srgbClr val="C00000"/>
                </a:solidFill>
                <a:latin typeface="Georgia" panose="02040502050405020303" pitchFamily="18" charset="0"/>
                <a:cs typeface="Arial" panose="020B0604020202020204" pitchFamily="34" charset="0"/>
              </a:rPr>
              <a:t>Some classes more affected than others. </a:t>
            </a:r>
            <a:r>
              <a:rPr lang="en-AU" altLang="en-US" sz="2000" i="1" dirty="0" smtClean="0">
                <a:solidFill>
                  <a:srgbClr val="C00000"/>
                </a:solidFill>
                <a:latin typeface="Georgia" panose="02040502050405020303" pitchFamily="18" charset="0"/>
                <a:cs typeface="Arial" panose="020B0604020202020204" pitchFamily="34" charset="0"/>
              </a:rPr>
              <a:t>(Storage cabinets, give us data)</a:t>
            </a:r>
          </a:p>
        </p:txBody>
      </p:sp>
      <p:sp>
        <p:nvSpPr>
          <p:cNvPr id="4" name="Title 1"/>
          <p:cNvSpPr>
            <a:spLocks noGrp="1"/>
          </p:cNvSpPr>
          <p:nvPr>
            <p:ph type="title"/>
          </p:nvPr>
        </p:nvSpPr>
        <p:spPr>
          <a:xfrm>
            <a:off x="457200" y="0"/>
            <a:ext cx="8229600" cy="989013"/>
          </a:xfrm>
        </p:spPr>
        <p:txBody>
          <a:bodyPr/>
          <a:lstStyle/>
          <a:p>
            <a:r>
              <a:rPr lang="en-NZ" sz="2800" dirty="0" err="1" smtClean="0"/>
              <a:t>Pg</a:t>
            </a:r>
            <a:r>
              <a:rPr lang="en-NZ" sz="2800" dirty="0" smtClean="0"/>
              <a:t> 46: EU MEPS impact: top classes 2015</a:t>
            </a:r>
            <a:endParaRPr lang="en-NZ" sz="2800" dirty="0"/>
          </a:p>
        </p:txBody>
      </p:sp>
      <p:pic>
        <p:nvPicPr>
          <p:cNvPr id="5" name="Picture 4" descr="beverage chillers and glass door vertical freezers for sale in Australia and New Zealand (based on NZ data) would have to improve to meet proposed european efficiency levels (red circles). However self contained multideck low chillers and remote open vertical multideck chillers had no sales in the affected efficiency range - they were all performing better.  " title="top selling four cabinet categories showing how many would have to improve to meet proposed efficiency levels"/>
          <p:cNvPicPr/>
          <p:nvPr/>
        </p:nvPicPr>
        <p:blipFill rotWithShape="1">
          <a:blip r:embed="rId3"/>
          <a:srcRect l="27259" t="57350" r="51670" b="20722"/>
          <a:stretch/>
        </p:blipFill>
        <p:spPr bwMode="auto">
          <a:xfrm>
            <a:off x="2435554" y="3360421"/>
            <a:ext cx="2837486" cy="2054783"/>
          </a:xfrm>
          <a:prstGeom prst="rect">
            <a:avLst/>
          </a:prstGeom>
          <a:ln>
            <a:noFill/>
          </a:ln>
          <a:extLst>
            <a:ext uri="{53640926-AAD7-44D8-BBD7-CCE9431645EC}">
              <a14:shadowObscured xmlns:a14="http://schemas.microsoft.com/office/drawing/2010/main"/>
            </a:ext>
          </a:extLst>
        </p:spPr>
      </p:pic>
      <p:sp>
        <p:nvSpPr>
          <p:cNvPr id="6" name="Slide Number Placeholder 5"/>
          <p:cNvSpPr>
            <a:spLocks noGrp="1"/>
          </p:cNvSpPr>
          <p:nvPr>
            <p:ph type="sldNum" sz="quarter" idx="12"/>
          </p:nvPr>
        </p:nvSpPr>
        <p:spPr/>
        <p:txBody>
          <a:bodyPr/>
          <a:lstStyle/>
          <a:p>
            <a:pPr>
              <a:defRPr/>
            </a:pPr>
            <a:fld id="{E286D6FB-CE2D-4FCF-BDE2-16A4E371775E}" type="slidenum">
              <a:rPr lang="en-US" smtClean="0"/>
              <a:pPr>
                <a:defRPr/>
              </a:pPr>
              <a:t>50</a:t>
            </a:fld>
            <a:endParaRPr lang="en-US" dirty="0"/>
          </a:p>
        </p:txBody>
      </p:sp>
    </p:spTree>
    <p:extLst>
      <p:ext uri="{BB962C8B-B14F-4D97-AF65-F5344CB8AC3E}">
        <p14:creationId xmlns:p14="http://schemas.microsoft.com/office/powerpoint/2010/main" val="7209447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sz="4800" dirty="0" smtClean="0"/>
              <a:t>Implementation Considerations</a:t>
            </a:r>
            <a:endParaRPr lang="en-US" sz="4800" dirty="0"/>
          </a:p>
        </p:txBody>
      </p:sp>
      <p:sp>
        <p:nvSpPr>
          <p:cNvPr id="3" name="Slide Number Placeholder 2"/>
          <p:cNvSpPr>
            <a:spLocks noGrp="1"/>
          </p:cNvSpPr>
          <p:nvPr>
            <p:ph type="sldNum" sz="quarter" idx="12"/>
          </p:nvPr>
        </p:nvSpPr>
        <p:spPr/>
        <p:txBody>
          <a:bodyPr/>
          <a:lstStyle/>
          <a:p>
            <a:pPr>
              <a:defRPr/>
            </a:pPr>
            <a:fld id="{0F446AA2-557E-4AF8-A090-1F5720A196EC}" type="slidenum">
              <a:rPr lang="en-US" smtClean="0"/>
              <a:pPr>
                <a:defRPr/>
              </a:pPr>
              <a:t>51</a:t>
            </a:fld>
            <a:endParaRPr lang="en-US" dirty="0"/>
          </a:p>
        </p:txBody>
      </p:sp>
    </p:spTree>
    <p:extLst>
      <p:ext uri="{BB962C8B-B14F-4D97-AF65-F5344CB8AC3E}">
        <p14:creationId xmlns:p14="http://schemas.microsoft.com/office/powerpoint/2010/main" val="3543678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Deemed to Comply</a:t>
            </a:r>
            <a:endParaRPr lang="en-US" dirty="0"/>
          </a:p>
        </p:txBody>
      </p:sp>
      <p:sp>
        <p:nvSpPr>
          <p:cNvPr id="3" name="Content Placeholder 2"/>
          <p:cNvSpPr>
            <a:spLocks noGrp="1"/>
          </p:cNvSpPr>
          <p:nvPr>
            <p:ph idx="1"/>
          </p:nvPr>
        </p:nvSpPr>
        <p:spPr>
          <a:xfrm>
            <a:off x="457200" y="1272092"/>
            <a:ext cx="8229600" cy="4525963"/>
          </a:xfrm>
        </p:spPr>
        <p:txBody>
          <a:bodyPr>
            <a:normAutofit/>
          </a:bodyPr>
          <a:lstStyle/>
          <a:p>
            <a:pPr>
              <a:spcBef>
                <a:spcPts val="1632"/>
              </a:spcBef>
            </a:pPr>
            <a:r>
              <a:rPr lang="en-US" sz="1800" dirty="0" smtClean="0"/>
              <a:t>Under </a:t>
            </a:r>
            <a:r>
              <a:rPr lang="en-US" sz="1800" dirty="0"/>
              <a:t>a ‘deemed to comply’ proposal a supplier could avoid full 3rd party laboratory testing by providing a signed declaration that would demonstrate that the product complied with relevant efficiency levels (e.g. by using very efficient components</a:t>
            </a:r>
            <a:r>
              <a:rPr lang="en-US" sz="1800" dirty="0" smtClean="0"/>
              <a:t>)</a:t>
            </a:r>
          </a:p>
          <a:p>
            <a:pPr>
              <a:spcBef>
                <a:spcPts val="1632"/>
              </a:spcBef>
            </a:pPr>
            <a:r>
              <a:rPr lang="en-US" sz="1800" dirty="0" smtClean="0"/>
              <a:t>This would </a:t>
            </a:r>
            <a:r>
              <a:rPr lang="en-US" sz="1800" dirty="0"/>
              <a:t>apply to small production runs and custom made </a:t>
            </a:r>
            <a:r>
              <a:rPr lang="en-US" sz="1800" dirty="0" smtClean="0"/>
              <a:t>cabinets including built-in cabinets</a:t>
            </a:r>
          </a:p>
          <a:p>
            <a:pPr>
              <a:spcBef>
                <a:spcPts val="1632"/>
              </a:spcBef>
            </a:pPr>
            <a:r>
              <a:rPr lang="en-US" sz="1800" dirty="0"/>
              <a:t>The ISO standard for display cabinets, allows a ‘deemed to comply’ option called </a:t>
            </a:r>
            <a:r>
              <a:rPr lang="en-US" sz="1800" dirty="0" smtClean="0"/>
              <a:t>‘Revised </a:t>
            </a:r>
            <a:r>
              <a:rPr lang="en-US" sz="1800" dirty="0"/>
              <a:t>Energy </a:t>
            </a:r>
            <a:r>
              <a:rPr lang="en-US" sz="1800" dirty="0" smtClean="0"/>
              <a:t>Consumption’ for </a:t>
            </a:r>
            <a:r>
              <a:rPr lang="en-US" sz="1800" dirty="0"/>
              <a:t>components to be swapped in an already rated model, without the need for a total retest by using component data or tests on the individual </a:t>
            </a:r>
            <a:r>
              <a:rPr lang="en-US" sz="1800" dirty="0" smtClean="0"/>
              <a:t>components</a:t>
            </a:r>
          </a:p>
          <a:p>
            <a:pPr>
              <a:spcBef>
                <a:spcPts val="1632"/>
              </a:spcBef>
            </a:pPr>
            <a:r>
              <a:rPr lang="en-US" sz="1800" dirty="0" smtClean="0"/>
              <a:t>The alternate </a:t>
            </a:r>
            <a:r>
              <a:rPr lang="en-US" sz="1800" dirty="0"/>
              <a:t>components </a:t>
            </a:r>
            <a:r>
              <a:rPr lang="en-US" sz="1800" dirty="0" smtClean="0"/>
              <a:t>can be </a:t>
            </a:r>
            <a:r>
              <a:rPr lang="en-US" sz="1800" dirty="0"/>
              <a:t>measured or </a:t>
            </a:r>
            <a:r>
              <a:rPr lang="en-US" sz="1800" dirty="0" smtClean="0"/>
              <a:t>calculated </a:t>
            </a:r>
            <a:r>
              <a:rPr lang="en-US" sz="1800" dirty="0"/>
              <a:t>using </a:t>
            </a:r>
            <a:r>
              <a:rPr lang="en-US" sz="1800" dirty="0" smtClean="0"/>
              <a:t>Formulae </a:t>
            </a:r>
            <a:r>
              <a:rPr lang="en-US" sz="1800" dirty="0"/>
              <a:t>in ISO 23953-2:2015</a:t>
            </a:r>
            <a:endParaRPr lang="en-US" sz="1800" dirty="0" smtClean="0"/>
          </a:p>
        </p:txBody>
      </p:sp>
      <p:sp>
        <p:nvSpPr>
          <p:cNvPr id="4" name="Slide Number Placeholder 3"/>
          <p:cNvSpPr>
            <a:spLocks noGrp="1"/>
          </p:cNvSpPr>
          <p:nvPr>
            <p:ph type="sldNum" sz="quarter" idx="12"/>
          </p:nvPr>
        </p:nvSpPr>
        <p:spPr/>
        <p:txBody>
          <a:bodyPr/>
          <a:lstStyle/>
          <a:p>
            <a:pPr>
              <a:defRPr/>
            </a:pPr>
            <a:fld id="{2B58FAB4-4C79-4D87-84C0-9D751F76122B}" type="slidenum">
              <a:rPr lang="en-US" smtClean="0"/>
              <a:pPr>
                <a:defRPr/>
              </a:pPr>
              <a:t>52</a:t>
            </a:fld>
            <a:endParaRPr lang="en-US" dirty="0"/>
          </a:p>
        </p:txBody>
      </p:sp>
    </p:spTree>
    <p:extLst>
      <p:ext uri="{BB962C8B-B14F-4D97-AF65-F5344CB8AC3E}">
        <p14:creationId xmlns:p14="http://schemas.microsoft.com/office/powerpoint/2010/main" val="23954940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20192"/>
            <a:ext cx="9144000" cy="7371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B050"/>
                </a:solidFill>
                <a:effectLst>
                  <a:outerShdw blurRad="50800" dist="50800" dir="5400000" algn="ctr" rotWithShape="0">
                    <a:schemeClr val="bg1"/>
                  </a:outerShdw>
                </a:effectLst>
              </a:rPr>
              <a:t>Representative Testing identifies the least efficient scenario </a:t>
            </a:r>
            <a:endParaRPr lang="en-US" dirty="0">
              <a:solidFill>
                <a:srgbClr val="00B050"/>
              </a:solidFill>
              <a:effectLst>
                <a:outerShdw blurRad="50800" dist="50800" dir="5400000" algn="ctr" rotWithShape="0">
                  <a:schemeClr val="bg1"/>
                </a:outerShdw>
              </a:effectLst>
            </a:endParaRPr>
          </a:p>
        </p:txBody>
      </p:sp>
      <p:sp>
        <p:nvSpPr>
          <p:cNvPr id="2" name="Title 1"/>
          <p:cNvSpPr>
            <a:spLocks noGrp="1"/>
          </p:cNvSpPr>
          <p:nvPr>
            <p:ph type="title"/>
          </p:nvPr>
        </p:nvSpPr>
        <p:spPr/>
        <p:txBody>
          <a:bodyPr>
            <a:normAutofit fontScale="90000"/>
          </a:bodyPr>
          <a:lstStyle/>
          <a:p>
            <a:r>
              <a:rPr lang="en-US" dirty="0" smtClean="0"/>
              <a:t>Representative Testing Rules</a:t>
            </a:r>
            <a:br>
              <a:rPr lang="en-US" dirty="0" smtClean="0"/>
            </a:br>
            <a:r>
              <a:rPr lang="en-US" dirty="0" smtClean="0"/>
              <a:t>(</a:t>
            </a:r>
            <a:r>
              <a:rPr lang="en-US" dirty="0"/>
              <a:t>UK Enhanced Capital </a:t>
            </a:r>
            <a:r>
              <a:rPr lang="en-US" dirty="0" smtClean="0"/>
              <a:t>Allowances)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47304893"/>
              </p:ext>
            </p:extLst>
          </p:nvPr>
        </p:nvGraphicFramePr>
        <p:xfrm>
          <a:off x="108488" y="1011268"/>
          <a:ext cx="8958020" cy="5217092"/>
        </p:xfrm>
        <a:graphic>
          <a:graphicData uri="http://schemas.openxmlformats.org/drawingml/2006/table">
            <a:tbl>
              <a:tblPr firstRow="1" bandRow="1">
                <a:tableStyleId>{5C22544A-7EE6-4342-B048-85BDC9FD1C3A}</a:tableStyleId>
              </a:tblPr>
              <a:tblGrid>
                <a:gridCol w="2781946"/>
                <a:gridCol w="6176074"/>
              </a:tblGrid>
              <a:tr h="349175">
                <a:tc>
                  <a:txBody>
                    <a:bodyPr/>
                    <a:lstStyle/>
                    <a:p>
                      <a:r>
                        <a:rPr lang="en-US" dirty="0" smtClean="0"/>
                        <a:t>Variation between</a:t>
                      </a:r>
                      <a:r>
                        <a:rPr lang="en-US" baseline="0" dirty="0" smtClean="0"/>
                        <a:t> models</a:t>
                      </a:r>
                      <a:endParaRPr lang="en-US" dirty="0"/>
                    </a:p>
                  </a:txBody>
                  <a:tcPr/>
                </a:tc>
                <a:tc>
                  <a:txBody>
                    <a:bodyPr/>
                    <a:lstStyle/>
                    <a:p>
                      <a:r>
                        <a:rPr lang="en-US" dirty="0" smtClean="0"/>
                        <a:t>Selection rule</a:t>
                      </a:r>
                      <a:endParaRPr lang="en-US" dirty="0"/>
                    </a:p>
                  </a:txBody>
                  <a:tcPr/>
                </a:tc>
              </a:tr>
              <a:tr h="349175">
                <a:tc>
                  <a:txBody>
                    <a:bodyPr/>
                    <a:lstStyle/>
                    <a:p>
                      <a:r>
                        <a:rPr lang="en-US" sz="1400" dirty="0" smtClean="0"/>
                        <a:t>Cosmetic differences to the exterior</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Any model may be selected to be the representative model</a:t>
                      </a:r>
                    </a:p>
                  </a:txBody>
                  <a:tcPr/>
                </a:tc>
              </a:tr>
              <a:tr h="487888">
                <a:tc>
                  <a:txBody>
                    <a:bodyPr/>
                    <a:lstStyle/>
                    <a:p>
                      <a:r>
                        <a:rPr lang="en-US" sz="1400" dirty="0" smtClean="0"/>
                        <a:t>Heaters (door, trim etc.), fans, defrosts, lighting and other acc. </a:t>
                      </a:r>
                      <a:endParaRPr lang="en-US" sz="1400" dirty="0"/>
                    </a:p>
                  </a:txBody>
                  <a:tcPr/>
                </a:tc>
                <a:tc>
                  <a:txBody>
                    <a:bodyPr/>
                    <a:lstStyle/>
                    <a:p>
                      <a:r>
                        <a:rPr lang="en-US" sz="1400" dirty="0" smtClean="0"/>
                        <a:t>The model with the greatest direct electrical energy consumption must be the representative model</a:t>
                      </a:r>
                      <a:endParaRPr lang="en-US" sz="1400" dirty="0"/>
                    </a:p>
                  </a:txBody>
                  <a:tcPr/>
                </a:tc>
              </a:tr>
              <a:tr h="487888">
                <a:tc>
                  <a:txBody>
                    <a:bodyPr/>
                    <a:lstStyle/>
                    <a:p>
                      <a:r>
                        <a:rPr lang="en-US" sz="1400" dirty="0" smtClean="0"/>
                        <a:t>Temperature level</a:t>
                      </a:r>
                      <a:endParaRPr lang="en-US" sz="1400" dirty="0"/>
                    </a:p>
                  </a:txBody>
                  <a:tcPr/>
                </a:tc>
                <a:tc>
                  <a:txBody>
                    <a:bodyPr/>
                    <a:lstStyle/>
                    <a:p>
                      <a:r>
                        <a:rPr lang="en-US" sz="1400" dirty="0" smtClean="0"/>
                        <a:t>The model with the lowest temperature setting must be the representative model</a:t>
                      </a:r>
                      <a:endParaRPr lang="en-US" sz="1400" dirty="0"/>
                    </a:p>
                  </a:txBody>
                  <a:tcPr/>
                </a:tc>
              </a:tr>
              <a:tr h="957070">
                <a:tc>
                  <a:txBody>
                    <a:bodyPr/>
                    <a:lstStyle/>
                    <a:p>
                      <a:r>
                        <a:rPr lang="en-US" sz="1400" dirty="0" smtClean="0"/>
                        <a:t>Length</a:t>
                      </a:r>
                      <a:endParaRPr lang="en-US" sz="1400" dirty="0"/>
                    </a:p>
                  </a:txBody>
                  <a:tcPr/>
                </a:tc>
                <a:tc>
                  <a:txBody>
                    <a:bodyPr/>
                    <a:lstStyle/>
                    <a:p>
                      <a:r>
                        <a:rPr lang="en-US" sz="1400" dirty="0" smtClean="0"/>
                        <a:t>The representative model must have a length of between 2.25 and 2.80m. This length of model can only be used to represent models between 1.80m and 5.00m in length; and separate data must be submitted for each model outside of these limits</a:t>
                      </a:r>
                      <a:endParaRPr lang="en-US" sz="1400" dirty="0"/>
                    </a:p>
                  </a:txBody>
                  <a:tcPr/>
                </a:tc>
              </a:tr>
              <a:tr h="526943">
                <a:tc>
                  <a:txBody>
                    <a:bodyPr/>
                    <a:lstStyle/>
                    <a:p>
                      <a:r>
                        <a:rPr lang="en-US" sz="1400" dirty="0" smtClean="0"/>
                        <a:t>Type of doors</a:t>
                      </a:r>
                      <a:endParaRPr lang="en-US" sz="1400" dirty="0"/>
                    </a:p>
                  </a:txBody>
                  <a:tcPr/>
                </a:tc>
                <a:tc>
                  <a:txBody>
                    <a:bodyPr/>
                    <a:lstStyle/>
                    <a:p>
                      <a:r>
                        <a:rPr lang="en-US" sz="1400" dirty="0" smtClean="0"/>
                        <a:t>Where some variants have sliding doors and some have hinged doors, the representative model should be equipped with hinged doors</a:t>
                      </a:r>
                      <a:endParaRPr lang="en-US" sz="1400" dirty="0"/>
                    </a:p>
                  </a:txBody>
                  <a:tcPr/>
                </a:tc>
              </a:tr>
              <a:tr h="487888">
                <a:tc>
                  <a:txBody>
                    <a:bodyPr/>
                    <a:lstStyle/>
                    <a:p>
                      <a:r>
                        <a:rPr lang="en-US" sz="1400" dirty="0" smtClean="0"/>
                        <a:t>Cabinet</a:t>
                      </a:r>
                      <a:r>
                        <a:rPr lang="en-US" sz="1400" baseline="0" dirty="0" smtClean="0"/>
                        <a:t> depth</a:t>
                      </a:r>
                      <a:endParaRPr lang="en-US" sz="1400" dirty="0"/>
                    </a:p>
                  </a:txBody>
                  <a:tcPr/>
                </a:tc>
                <a:tc>
                  <a:txBody>
                    <a:bodyPr/>
                    <a:lstStyle/>
                    <a:p>
                      <a:r>
                        <a:rPr lang="en-US" sz="1400" dirty="0" smtClean="0"/>
                        <a:t>The model with the greatest cabinet depth must be the representative model</a:t>
                      </a:r>
                      <a:endParaRPr lang="en-US" sz="1400" dirty="0"/>
                    </a:p>
                  </a:txBody>
                  <a:tcPr/>
                </a:tc>
              </a:tr>
              <a:tr h="487888">
                <a:tc>
                  <a:txBody>
                    <a:bodyPr/>
                    <a:lstStyle/>
                    <a:p>
                      <a:r>
                        <a:rPr lang="en-US" sz="1400" dirty="0" smtClean="0"/>
                        <a:t>Shelves</a:t>
                      </a:r>
                      <a:endParaRPr lang="en-US" sz="1400" dirty="0"/>
                    </a:p>
                  </a:txBody>
                  <a:tcPr/>
                </a:tc>
                <a:tc>
                  <a:txBody>
                    <a:bodyPr/>
                    <a:lstStyle/>
                    <a:p>
                      <a:r>
                        <a:rPr lang="en-US" sz="1400" dirty="0" smtClean="0"/>
                        <a:t>The model with the lowest number of shelves must be the representative model</a:t>
                      </a:r>
                      <a:endParaRPr lang="en-US" sz="1400" dirty="0"/>
                    </a:p>
                  </a:txBody>
                  <a:tcPr/>
                </a:tc>
              </a:tr>
              <a:tr h="487888">
                <a:tc>
                  <a:txBody>
                    <a:bodyPr/>
                    <a:lstStyle/>
                    <a:p>
                      <a:r>
                        <a:rPr lang="en-US" sz="1400" dirty="0" smtClean="0"/>
                        <a:t>Front-opening height (throat)</a:t>
                      </a:r>
                      <a:endParaRPr lang="en-US" sz="1400" dirty="0"/>
                    </a:p>
                  </a:txBody>
                  <a:tcPr/>
                </a:tc>
                <a:tc>
                  <a:txBody>
                    <a:bodyPr/>
                    <a:lstStyle/>
                    <a:p>
                      <a:r>
                        <a:rPr lang="en-US" sz="1400" dirty="0" smtClean="0"/>
                        <a:t>The model with the largest front-opening height (throat, must be the representative model</a:t>
                      </a:r>
                      <a:endParaRPr lang="en-US" sz="1400" dirty="0"/>
                    </a:p>
                  </a:txBody>
                  <a:tcPr/>
                </a:tc>
              </a:tr>
              <a:tr h="487888">
                <a:tc>
                  <a:txBody>
                    <a:bodyPr/>
                    <a:lstStyle/>
                    <a:p>
                      <a:r>
                        <a:rPr lang="en-US" sz="1400" dirty="0" smtClean="0"/>
                        <a:t>Two or more of the above variations</a:t>
                      </a:r>
                      <a:endParaRPr lang="en-US" sz="1400" dirty="0"/>
                    </a:p>
                  </a:txBody>
                  <a:tcPr/>
                </a:tc>
                <a:tc>
                  <a:txBody>
                    <a:bodyPr/>
                    <a:lstStyle/>
                    <a:p>
                      <a:r>
                        <a:rPr lang="en-US" sz="1400" dirty="0" smtClean="0"/>
                        <a:t>The rules set out above must be combined when </a:t>
                      </a:r>
                    </a:p>
                    <a:p>
                      <a:r>
                        <a:rPr lang="en-US" sz="1400" dirty="0" smtClean="0"/>
                        <a:t>selecting the representative model</a:t>
                      </a:r>
                      <a:endParaRPr lang="en-US" sz="1400" dirty="0"/>
                    </a:p>
                  </a:txBody>
                  <a:tcPr/>
                </a:tc>
              </a:tr>
            </a:tbl>
          </a:graphicData>
        </a:graphic>
      </p:graphicFrame>
      <p:sp>
        <p:nvSpPr>
          <p:cNvPr id="3" name="Slide Number Placeholder 2"/>
          <p:cNvSpPr>
            <a:spLocks noGrp="1"/>
          </p:cNvSpPr>
          <p:nvPr>
            <p:ph type="sldNum" sz="quarter" idx="12"/>
          </p:nvPr>
        </p:nvSpPr>
        <p:spPr/>
        <p:txBody>
          <a:bodyPr/>
          <a:lstStyle/>
          <a:p>
            <a:pPr>
              <a:defRPr/>
            </a:pPr>
            <a:fld id="{2B58FAB4-4C79-4D87-84C0-9D751F76122B}" type="slidenum">
              <a:rPr lang="en-US" smtClean="0"/>
              <a:pPr>
                <a:defRPr/>
              </a:pPr>
              <a:t>53</a:t>
            </a:fld>
            <a:endParaRPr lang="en-US" dirty="0"/>
          </a:p>
        </p:txBody>
      </p:sp>
    </p:spTree>
    <p:extLst>
      <p:ext uri="{BB962C8B-B14F-4D97-AF65-F5344CB8AC3E}">
        <p14:creationId xmlns:p14="http://schemas.microsoft.com/office/powerpoint/2010/main" val="21258310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Custom-built cabinets or low-volume supply</a:t>
            </a:r>
          </a:p>
        </p:txBody>
      </p:sp>
      <p:sp>
        <p:nvSpPr>
          <p:cNvPr id="3" name="Content Placeholder 2"/>
          <p:cNvSpPr>
            <a:spLocks noGrp="1"/>
          </p:cNvSpPr>
          <p:nvPr>
            <p:ph idx="1"/>
          </p:nvPr>
        </p:nvSpPr>
        <p:spPr>
          <a:xfrm>
            <a:off x="457200" y="1261037"/>
            <a:ext cx="8229600" cy="4525963"/>
          </a:xfrm>
        </p:spPr>
        <p:txBody>
          <a:bodyPr>
            <a:normAutofit fontScale="92500" lnSpcReduction="10000"/>
          </a:bodyPr>
          <a:lstStyle/>
          <a:p>
            <a:pPr marL="0" indent="0">
              <a:spcBef>
                <a:spcPts val="1776"/>
              </a:spcBef>
              <a:buNone/>
            </a:pPr>
            <a:r>
              <a:rPr lang="en-US" sz="2400" dirty="0" smtClean="0"/>
              <a:t>Consultation Questions:</a:t>
            </a:r>
          </a:p>
          <a:p>
            <a:pPr marL="0" indent="0">
              <a:spcBef>
                <a:spcPts val="1776"/>
              </a:spcBef>
              <a:buNone/>
            </a:pPr>
            <a:r>
              <a:rPr lang="en-US" sz="2400" dirty="0" smtClean="0"/>
              <a:t>16. What </a:t>
            </a:r>
            <a:r>
              <a:rPr lang="en-US" sz="2400" dirty="0"/>
              <a:t>issues might arise for you (or your competitors) if you supply custom-made cabinets?</a:t>
            </a:r>
          </a:p>
          <a:p>
            <a:pPr marL="0" indent="0">
              <a:spcBef>
                <a:spcPts val="1776"/>
              </a:spcBef>
              <a:buNone/>
            </a:pPr>
            <a:r>
              <a:rPr lang="en-US" sz="2400" dirty="0"/>
              <a:t>17</a:t>
            </a:r>
            <a:r>
              <a:rPr lang="en-US" sz="2400" dirty="0" smtClean="0"/>
              <a:t>. What </a:t>
            </a:r>
            <a:r>
              <a:rPr lang="en-US" sz="2400" dirty="0"/>
              <a:t>might help you easily comply with the proposed regulations, if you supply built-in, custom-made, or a small number of cabinets?</a:t>
            </a:r>
          </a:p>
          <a:p>
            <a:pPr marL="0" indent="0">
              <a:spcBef>
                <a:spcPts val="1776"/>
              </a:spcBef>
              <a:buNone/>
            </a:pPr>
            <a:r>
              <a:rPr lang="en-US" sz="2400" dirty="0" smtClean="0"/>
              <a:t>18. Please </a:t>
            </a:r>
            <a:r>
              <a:rPr lang="en-US" sz="2400" dirty="0"/>
              <a:t>suggest how we could define ‘custom-made’, ‘built-in’ or low-number-of supply cabinets (if different from the suggested wording in the EC regulations</a:t>
            </a:r>
            <a:r>
              <a:rPr lang="en-US" sz="2400" dirty="0" smtClean="0"/>
              <a:t>)?</a:t>
            </a:r>
          </a:p>
          <a:p>
            <a:pPr marL="0" indent="0">
              <a:spcBef>
                <a:spcPts val="1776"/>
              </a:spcBef>
              <a:buNone/>
            </a:pPr>
            <a:r>
              <a:rPr lang="en-US" sz="1700" dirty="0" smtClean="0"/>
              <a:t>(Custom-made </a:t>
            </a:r>
            <a:r>
              <a:rPr lang="en-US" sz="1700" dirty="0"/>
              <a:t>refrigerated commercial display cabinets made on a one-off basis according to individual customer specification and not equivalent to other refrigerated commercial display </a:t>
            </a:r>
            <a:r>
              <a:rPr lang="en-US" sz="1700" dirty="0" smtClean="0"/>
              <a:t>cabinets placed on </a:t>
            </a:r>
            <a:r>
              <a:rPr lang="en-US" sz="1700" dirty="0"/>
              <a:t>the market, </a:t>
            </a:r>
            <a:r>
              <a:rPr lang="en-US" sz="1700" dirty="0" smtClean="0"/>
              <a:t>EU Directive </a:t>
            </a:r>
            <a:r>
              <a:rPr lang="en-US" sz="1700" dirty="0"/>
              <a:t>2009/125/EC </a:t>
            </a:r>
            <a:r>
              <a:rPr lang="en-US" sz="1700" dirty="0" smtClean="0"/>
              <a:t>)</a:t>
            </a:r>
            <a:endParaRPr lang="en-US" sz="1700" dirty="0"/>
          </a:p>
          <a:p>
            <a:endParaRPr lang="en-US" dirty="0"/>
          </a:p>
        </p:txBody>
      </p:sp>
      <p:sp>
        <p:nvSpPr>
          <p:cNvPr id="4" name="Slide Number Placeholder 3"/>
          <p:cNvSpPr>
            <a:spLocks noGrp="1"/>
          </p:cNvSpPr>
          <p:nvPr>
            <p:ph type="sldNum" sz="quarter" idx="12"/>
          </p:nvPr>
        </p:nvSpPr>
        <p:spPr/>
        <p:txBody>
          <a:bodyPr/>
          <a:lstStyle/>
          <a:p>
            <a:pPr>
              <a:defRPr/>
            </a:pPr>
            <a:fld id="{2B58FAB4-4C79-4D87-84C0-9D751F76122B}" type="slidenum">
              <a:rPr lang="en-US" smtClean="0"/>
              <a:pPr>
                <a:defRPr/>
              </a:pPr>
              <a:t>54</a:t>
            </a:fld>
            <a:endParaRPr lang="en-US" dirty="0"/>
          </a:p>
        </p:txBody>
      </p:sp>
    </p:spTree>
    <p:extLst>
      <p:ext uri="{BB962C8B-B14F-4D97-AF65-F5344CB8AC3E}">
        <p14:creationId xmlns:p14="http://schemas.microsoft.com/office/powerpoint/2010/main" val="20706044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foodstuffs</a:t>
            </a:r>
            <a:endParaRPr lang="en-US" dirty="0"/>
          </a:p>
        </p:txBody>
      </p:sp>
      <p:sp>
        <p:nvSpPr>
          <p:cNvPr id="3" name="Content Placeholder 2"/>
          <p:cNvSpPr>
            <a:spLocks noGrp="1"/>
          </p:cNvSpPr>
          <p:nvPr>
            <p:ph idx="1"/>
          </p:nvPr>
        </p:nvSpPr>
        <p:spPr>
          <a:xfrm>
            <a:off x="457200" y="1275457"/>
            <a:ext cx="8229600" cy="4621141"/>
          </a:xfrm>
        </p:spPr>
        <p:txBody>
          <a:bodyPr>
            <a:normAutofit fontScale="62500" lnSpcReduction="20000"/>
          </a:bodyPr>
          <a:lstStyle/>
          <a:p>
            <a:pPr>
              <a:spcBef>
                <a:spcPts val="1128"/>
              </a:spcBef>
            </a:pPr>
            <a:r>
              <a:rPr lang="en-US" dirty="0"/>
              <a:t>A ‘food product’ in terms of </a:t>
            </a:r>
            <a:r>
              <a:rPr lang="en-US" dirty="0" smtClean="0"/>
              <a:t>AU </a:t>
            </a:r>
            <a:r>
              <a:rPr lang="en-US" dirty="0"/>
              <a:t>and </a:t>
            </a:r>
            <a:r>
              <a:rPr lang="en-US" dirty="0" smtClean="0"/>
              <a:t>NZ </a:t>
            </a:r>
            <a:r>
              <a:rPr lang="en-US" dirty="0"/>
              <a:t>food standards is effectively ‘anything that is intended or offered for human consumption</a:t>
            </a:r>
            <a:r>
              <a:rPr lang="en-US" dirty="0" smtClean="0"/>
              <a:t>’ (i.e. fish bait cabinets not covered)</a:t>
            </a:r>
          </a:p>
          <a:p>
            <a:pPr>
              <a:spcBef>
                <a:spcPts val="1128"/>
              </a:spcBef>
            </a:pPr>
            <a:r>
              <a:rPr lang="en-US" dirty="0"/>
              <a:t>Proposed EU Regulations </a:t>
            </a:r>
            <a:r>
              <a:rPr lang="en-US" dirty="0" smtClean="0"/>
              <a:t>includes those cabinets sold </a:t>
            </a:r>
            <a:r>
              <a:rPr lang="en-US" dirty="0"/>
              <a:t>for the refrigeration of items other than </a:t>
            </a:r>
            <a:r>
              <a:rPr lang="en-US" dirty="0" smtClean="0"/>
              <a:t>foodstuffs, however exclude:</a:t>
            </a:r>
          </a:p>
          <a:p>
            <a:pPr lvl="1">
              <a:spcBef>
                <a:spcPts val="1128"/>
              </a:spcBef>
            </a:pPr>
            <a:r>
              <a:rPr lang="en-US" dirty="0" smtClean="0"/>
              <a:t>Cabinets </a:t>
            </a:r>
            <a:r>
              <a:rPr lang="en-US" dirty="0"/>
              <a:t>specifically designed for the storage of medicines and scientific </a:t>
            </a:r>
            <a:r>
              <a:rPr lang="en-US" dirty="0" smtClean="0"/>
              <a:t>samples</a:t>
            </a:r>
            <a:endParaRPr lang="en-US" dirty="0"/>
          </a:p>
          <a:p>
            <a:pPr lvl="1">
              <a:spcBef>
                <a:spcPts val="1128"/>
              </a:spcBef>
            </a:pPr>
            <a:r>
              <a:rPr lang="en-US" dirty="0" smtClean="0"/>
              <a:t>Refrigerated </a:t>
            </a:r>
            <a:r>
              <a:rPr lang="en-US" dirty="0"/>
              <a:t>cabinets for the sale and display of live foodstuff, such as living fish and shellfish, refrigerated aquaria and water </a:t>
            </a:r>
            <a:r>
              <a:rPr lang="en-US" dirty="0" smtClean="0"/>
              <a:t>tanks</a:t>
            </a:r>
            <a:endParaRPr lang="en-US" dirty="0"/>
          </a:p>
          <a:p>
            <a:pPr lvl="1">
              <a:spcBef>
                <a:spcPts val="1128"/>
              </a:spcBef>
            </a:pPr>
            <a:r>
              <a:rPr lang="en-US" dirty="0" smtClean="0"/>
              <a:t>Wine </a:t>
            </a:r>
            <a:r>
              <a:rPr lang="en-US" dirty="0"/>
              <a:t>storage </a:t>
            </a:r>
            <a:r>
              <a:rPr lang="en-US" dirty="0" smtClean="0"/>
              <a:t>appliances</a:t>
            </a:r>
          </a:p>
          <a:p>
            <a:pPr>
              <a:spcBef>
                <a:spcPts val="1128"/>
              </a:spcBef>
            </a:pPr>
            <a:endParaRPr lang="en-US" dirty="0" smtClean="0"/>
          </a:p>
          <a:p>
            <a:pPr>
              <a:spcBef>
                <a:spcPts val="1128"/>
              </a:spcBef>
            </a:pPr>
            <a:r>
              <a:rPr lang="en-US" dirty="0" smtClean="0"/>
              <a:t>Should </a:t>
            </a:r>
            <a:r>
              <a:rPr lang="en-US" dirty="0"/>
              <a:t>we follow </a:t>
            </a:r>
            <a:r>
              <a:rPr lang="en-US" dirty="0" smtClean="0"/>
              <a:t>the EU </a:t>
            </a:r>
            <a:r>
              <a:rPr lang="en-US" dirty="0"/>
              <a:t>and include items other than foodstuffs in the definition of the application of refrigerated cabinets, but have specific exclusions for items such as </a:t>
            </a:r>
            <a:r>
              <a:rPr lang="en-US" dirty="0" smtClean="0"/>
              <a:t>pharmaceuticals, vaccines?</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2B58FAB4-4C79-4D87-84C0-9D751F76122B}" type="slidenum">
              <a:rPr lang="en-US" smtClean="0"/>
              <a:pPr>
                <a:defRPr/>
              </a:pPr>
              <a:t>55</a:t>
            </a:fld>
            <a:endParaRPr lang="en-US" dirty="0"/>
          </a:p>
        </p:txBody>
      </p:sp>
    </p:spTree>
    <p:extLst>
      <p:ext uri="{BB962C8B-B14F-4D97-AF65-F5344CB8AC3E}">
        <p14:creationId xmlns:p14="http://schemas.microsoft.com/office/powerpoint/2010/main" val="26782025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Labelling options</a:t>
            </a:r>
            <a:endParaRPr lang="en-NZ" dirty="0"/>
          </a:p>
        </p:txBody>
      </p:sp>
      <p:sp>
        <p:nvSpPr>
          <p:cNvPr id="3" name="Content Placeholder 2"/>
          <p:cNvSpPr>
            <a:spLocks noGrp="1"/>
          </p:cNvSpPr>
          <p:nvPr>
            <p:ph sz="half" idx="1"/>
          </p:nvPr>
        </p:nvSpPr>
        <p:spPr>
          <a:xfrm>
            <a:off x="457198" y="1289116"/>
            <a:ext cx="4899389" cy="4525963"/>
          </a:xfrm>
        </p:spPr>
        <p:txBody>
          <a:bodyPr/>
          <a:lstStyle/>
          <a:p>
            <a:pPr marL="0" indent="0">
              <a:lnSpc>
                <a:spcPct val="114000"/>
              </a:lnSpc>
              <a:spcBef>
                <a:spcPts val="300"/>
              </a:spcBef>
              <a:spcAft>
                <a:spcPts val="300"/>
              </a:spcAft>
              <a:buNone/>
            </a:pPr>
            <a:r>
              <a:rPr lang="en-AU" altLang="en-US" sz="2400" dirty="0">
                <a:solidFill>
                  <a:srgbClr val="C00000"/>
                </a:solidFill>
                <a:latin typeface="Georgia" panose="02040502050405020303" pitchFamily="18" charset="0"/>
                <a:cs typeface="Arial" panose="020B0604020202020204" pitchFamily="34" charset="0"/>
              </a:rPr>
              <a:t>✬</a:t>
            </a:r>
            <a:r>
              <a:rPr lang="en-AU" altLang="en-US" sz="1800" dirty="0">
                <a:solidFill>
                  <a:srgbClr val="C00000"/>
                </a:solidFill>
                <a:latin typeface="Georgia" panose="02040502050405020303" pitchFamily="18" charset="0"/>
                <a:cs typeface="Arial" panose="020B0604020202020204" pitchFamily="34" charset="0"/>
              </a:rPr>
              <a:t> tell us what you want</a:t>
            </a:r>
            <a:endParaRPr lang="en-NZ" sz="1800" dirty="0"/>
          </a:p>
          <a:p>
            <a:pPr>
              <a:lnSpc>
                <a:spcPct val="114000"/>
              </a:lnSpc>
              <a:spcBef>
                <a:spcPts val="300"/>
              </a:spcBef>
              <a:spcAft>
                <a:spcPts val="300"/>
              </a:spcAft>
            </a:pPr>
            <a:r>
              <a:rPr lang="en-NZ" sz="1800" dirty="0" smtClean="0"/>
              <a:t>Mandatory for Storage cabinets in EU now.</a:t>
            </a:r>
          </a:p>
          <a:p>
            <a:pPr>
              <a:lnSpc>
                <a:spcPct val="114000"/>
              </a:lnSpc>
              <a:spcBef>
                <a:spcPts val="300"/>
              </a:spcBef>
              <a:spcAft>
                <a:spcPts val="300"/>
              </a:spcAft>
            </a:pPr>
            <a:r>
              <a:rPr lang="en-NZ" sz="1800" dirty="0" smtClean="0"/>
              <a:t>pending for display cabinets.</a:t>
            </a:r>
          </a:p>
          <a:p>
            <a:pPr lvl="1">
              <a:lnSpc>
                <a:spcPct val="114000"/>
              </a:lnSpc>
              <a:spcBef>
                <a:spcPts val="300"/>
              </a:spcBef>
              <a:spcAft>
                <a:spcPts val="300"/>
              </a:spcAft>
            </a:pPr>
            <a:r>
              <a:rPr lang="en-NZ" sz="1400" dirty="0" smtClean="0"/>
              <a:t>…a printed label is provided……electronic label is made available…</a:t>
            </a:r>
          </a:p>
          <a:p>
            <a:pPr lvl="1">
              <a:lnSpc>
                <a:spcPct val="114000"/>
              </a:lnSpc>
              <a:spcBef>
                <a:spcPts val="300"/>
              </a:spcBef>
              <a:spcAft>
                <a:spcPts val="300"/>
              </a:spcAft>
            </a:pPr>
            <a:r>
              <a:rPr lang="en-NZ" sz="1400" dirty="0" smtClean="0"/>
              <a:t>…add, price, tender containing energy-related info – includes reference to energy class…</a:t>
            </a:r>
          </a:p>
          <a:p>
            <a:pPr>
              <a:lnSpc>
                <a:spcPct val="114000"/>
              </a:lnSpc>
              <a:spcBef>
                <a:spcPts val="300"/>
              </a:spcBef>
              <a:spcAft>
                <a:spcPts val="300"/>
              </a:spcAft>
            </a:pPr>
            <a:r>
              <a:rPr lang="en-NZ" sz="1800" dirty="0" smtClean="0"/>
              <a:t>Au-NZ Mandatory means ‘stuck to the product’ or in the box. Not online/in literature. Star rating (not grades)</a:t>
            </a:r>
          </a:p>
          <a:p>
            <a:pPr>
              <a:lnSpc>
                <a:spcPct val="114000"/>
              </a:lnSpc>
              <a:spcBef>
                <a:spcPts val="300"/>
              </a:spcBef>
              <a:spcAft>
                <a:spcPts val="300"/>
              </a:spcAft>
            </a:pPr>
            <a:r>
              <a:rPr lang="en-NZ" sz="1800" dirty="0" smtClean="0"/>
              <a:t>Voluntary online labelling possible – in partnership with rules (online/in literature)</a:t>
            </a:r>
            <a:endParaRPr lang="en-NZ" sz="1800" dirty="0"/>
          </a:p>
          <a:p>
            <a:pPr>
              <a:lnSpc>
                <a:spcPct val="114000"/>
              </a:lnSpc>
              <a:spcBef>
                <a:spcPts val="300"/>
              </a:spcBef>
              <a:spcAft>
                <a:spcPts val="300"/>
              </a:spcAft>
            </a:pPr>
            <a:endParaRPr lang="en-NZ" sz="1800" dirty="0" smtClean="0"/>
          </a:p>
        </p:txBody>
      </p:sp>
      <p:pic>
        <p:nvPicPr>
          <p:cNvPr id="4" name="Picture 3" descr="G-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6587" y="1289116"/>
            <a:ext cx="1900555" cy="3790950"/>
          </a:xfrm>
          <a:prstGeom prst="rect">
            <a:avLst/>
          </a:prstGeom>
          <a:noFill/>
          <a:ln>
            <a:noFill/>
          </a:ln>
        </p:spPr>
      </p:pic>
      <p:pic>
        <p:nvPicPr>
          <p:cNvPr id="5" name="Picture 4" descr="air conditioner label for heating and cooling"/>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7005076" y="2860158"/>
            <a:ext cx="1933588" cy="277097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pPr>
              <a:defRPr/>
            </a:pPr>
            <a:fld id="{E286D6FB-CE2D-4FCF-BDE2-16A4E371775E}" type="slidenum">
              <a:rPr lang="en-US" smtClean="0"/>
              <a:pPr>
                <a:defRPr/>
              </a:pPr>
              <a:t>56</a:t>
            </a:fld>
            <a:endParaRPr lang="en-US" dirty="0"/>
          </a:p>
        </p:txBody>
      </p:sp>
    </p:spTree>
    <p:extLst>
      <p:ext uri="{BB962C8B-B14F-4D97-AF65-F5344CB8AC3E}">
        <p14:creationId xmlns:p14="http://schemas.microsoft.com/office/powerpoint/2010/main" val="10395234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2800" dirty="0" err="1" smtClean="0"/>
              <a:t>e.g</a:t>
            </a:r>
            <a:r>
              <a:rPr lang="en-NZ" sz="2800" dirty="0" smtClean="0"/>
              <a:t>: Mandatory labels used voluntarily online</a:t>
            </a:r>
            <a:br>
              <a:rPr lang="en-NZ" sz="2800" dirty="0" smtClean="0"/>
            </a:br>
            <a:r>
              <a:rPr lang="en-NZ" sz="2800" dirty="0" smtClean="0"/>
              <a:t>Air conditioners</a:t>
            </a:r>
            <a:endParaRPr lang="en-NZ" sz="2800" dirty="0"/>
          </a:p>
        </p:txBody>
      </p:sp>
      <p:pic>
        <p:nvPicPr>
          <p:cNvPr id="3074" name="Picture 2"/>
          <p:cNvPicPr>
            <a:picLocks noGrp="1" noChangeAspect="1" noChangeArrowheads="1"/>
          </p:cNvPicPr>
          <p:nvPr>
            <p:ph sz="half" idx="1"/>
          </p:nvPr>
        </p:nvPicPr>
        <p:blipFill rotWithShape="1">
          <a:blip r:embed="rId3" cstate="print">
            <a:extLst>
              <a:ext uri="{28A0092B-C50C-407E-A947-70E740481C1C}">
                <a14:useLocalDpi xmlns:a14="http://schemas.microsoft.com/office/drawing/2010/main"/>
              </a:ext>
            </a:extLst>
          </a:blip>
          <a:srcRect l="1795" r="1780" b="10548"/>
          <a:stretch/>
        </p:blipFill>
        <p:spPr bwMode="auto">
          <a:xfrm>
            <a:off x="119746" y="1225482"/>
            <a:ext cx="8684889" cy="41006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Content Placeholder 2"/>
          <p:cNvSpPr>
            <a:spLocks noGrp="1"/>
          </p:cNvSpPr>
          <p:nvPr>
            <p:ph sz="half" idx="1"/>
          </p:nvPr>
        </p:nvSpPr>
        <p:spPr>
          <a:xfrm>
            <a:off x="457199" y="5448693"/>
            <a:ext cx="8347436" cy="677470"/>
          </a:xfrm>
        </p:spPr>
        <p:txBody>
          <a:bodyPr/>
          <a:lstStyle/>
          <a:p>
            <a:r>
              <a:rPr lang="en-NZ" sz="1800" dirty="0" smtClean="0"/>
              <a:t>Mandatory fields in registration database generate label visual online. </a:t>
            </a:r>
            <a:br>
              <a:rPr lang="en-NZ" sz="1800" dirty="0" smtClean="0"/>
            </a:br>
            <a:r>
              <a:rPr lang="en-NZ" sz="1800" dirty="0" smtClean="0"/>
              <a:t>Auto-populates in a search.</a:t>
            </a:r>
            <a:endParaRPr lang="en-NZ" sz="1800" dirty="0"/>
          </a:p>
        </p:txBody>
      </p:sp>
      <p:sp>
        <p:nvSpPr>
          <p:cNvPr id="3" name="Slide Number Placeholder 2"/>
          <p:cNvSpPr>
            <a:spLocks noGrp="1"/>
          </p:cNvSpPr>
          <p:nvPr>
            <p:ph type="sldNum" sz="quarter" idx="12"/>
          </p:nvPr>
        </p:nvSpPr>
        <p:spPr/>
        <p:txBody>
          <a:bodyPr/>
          <a:lstStyle/>
          <a:p>
            <a:pPr>
              <a:defRPr/>
            </a:pPr>
            <a:fld id="{E286D6FB-CE2D-4FCF-BDE2-16A4E371775E}" type="slidenum">
              <a:rPr lang="en-US" smtClean="0"/>
              <a:pPr>
                <a:defRPr/>
              </a:pPr>
              <a:t>57</a:t>
            </a:fld>
            <a:endParaRPr lang="en-US" dirty="0"/>
          </a:p>
        </p:txBody>
      </p:sp>
    </p:spTree>
    <p:extLst>
      <p:ext uri="{BB962C8B-B14F-4D97-AF65-F5344CB8AC3E}">
        <p14:creationId xmlns:p14="http://schemas.microsoft.com/office/powerpoint/2010/main" val="21304716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2800" dirty="0" err="1" smtClean="0"/>
              <a:t>e.g</a:t>
            </a:r>
            <a:r>
              <a:rPr lang="en-NZ" sz="2800" dirty="0" smtClean="0"/>
              <a:t>: mandatory labels in voluntary </a:t>
            </a:r>
            <a:br>
              <a:rPr lang="en-NZ" sz="2800" dirty="0" smtClean="0"/>
            </a:br>
            <a:r>
              <a:rPr lang="en-NZ" sz="2800" dirty="0" smtClean="0"/>
              <a:t>partnership (TVs in Au)</a:t>
            </a:r>
            <a:endParaRPr lang="en-NZ" sz="2800" dirty="0"/>
          </a:p>
        </p:txBody>
      </p:sp>
      <p:pic>
        <p:nvPicPr>
          <p:cNvPr id="4098" name="Picture 2"/>
          <p:cNvPicPr>
            <a:picLocks noGrp="1" noChangeAspect="1" noChangeArrowheads="1"/>
          </p:cNvPicPr>
          <p:nvPr>
            <p:ph sz="half" idx="1"/>
          </p:nvPr>
        </p:nvPicPr>
        <p:blipFill rotWithShape="1">
          <a:blip r:embed="rId3" cstate="print">
            <a:extLst>
              <a:ext uri="{28A0092B-C50C-407E-A947-70E740481C1C}">
                <a14:useLocalDpi xmlns:a14="http://schemas.microsoft.com/office/drawing/2010/main"/>
              </a:ext>
            </a:extLst>
          </a:blip>
          <a:srcRect/>
          <a:stretch/>
        </p:blipFill>
        <p:spPr bwMode="auto">
          <a:xfrm>
            <a:off x="71120" y="989012"/>
            <a:ext cx="8514080" cy="5732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3261360" y="6030555"/>
            <a:ext cx="609600" cy="660400"/>
          </a:xfrm>
          <a:prstGeom prst="ellipse">
            <a:avLst/>
          </a:prstGeom>
          <a:noFill/>
          <a:ln w="57150">
            <a:solidFill>
              <a:srgbClr val="C0000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4" name="Content Placeholder 3"/>
          <p:cNvSpPr>
            <a:spLocks noGrp="1"/>
          </p:cNvSpPr>
          <p:nvPr>
            <p:ph sz="half" idx="2"/>
          </p:nvPr>
        </p:nvSpPr>
        <p:spPr>
          <a:xfrm>
            <a:off x="4100661" y="5762847"/>
            <a:ext cx="4713730" cy="928108"/>
          </a:xfrm>
          <a:ln w="38100" cmpd="dbl">
            <a:solidFill>
              <a:srgbClr val="C00000"/>
            </a:solidFill>
            <a:prstDash val="sysDot"/>
          </a:ln>
        </p:spPr>
        <p:txBody>
          <a:bodyPr/>
          <a:lstStyle/>
          <a:p>
            <a:pPr marL="0" indent="0">
              <a:buNone/>
            </a:pPr>
            <a:r>
              <a:rPr lang="en-NZ" sz="2400" dirty="0" smtClean="0"/>
              <a:t>Partners use label within agreed  guidelines. Auto-populates.</a:t>
            </a:r>
            <a:endParaRPr lang="en-NZ" sz="2400" dirty="0"/>
          </a:p>
        </p:txBody>
      </p:sp>
      <p:sp>
        <p:nvSpPr>
          <p:cNvPr id="3" name="Slide Number Placeholder 2"/>
          <p:cNvSpPr>
            <a:spLocks noGrp="1"/>
          </p:cNvSpPr>
          <p:nvPr>
            <p:ph type="sldNum" sz="quarter" idx="12"/>
          </p:nvPr>
        </p:nvSpPr>
        <p:spPr/>
        <p:txBody>
          <a:bodyPr/>
          <a:lstStyle/>
          <a:p>
            <a:pPr>
              <a:defRPr/>
            </a:pPr>
            <a:fld id="{E286D6FB-CE2D-4FCF-BDE2-16A4E371775E}" type="slidenum">
              <a:rPr lang="en-US" smtClean="0"/>
              <a:pPr>
                <a:defRPr/>
              </a:pPr>
              <a:t>58</a:t>
            </a:fld>
            <a:endParaRPr lang="en-US" dirty="0"/>
          </a:p>
        </p:txBody>
      </p:sp>
    </p:spTree>
    <p:extLst>
      <p:ext uri="{BB962C8B-B14F-4D97-AF65-F5344CB8AC3E}">
        <p14:creationId xmlns:p14="http://schemas.microsoft.com/office/powerpoint/2010/main" val="4337376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sz="4800" dirty="0"/>
              <a:t>Energy Modelling and Cost Benefit Analysis</a:t>
            </a:r>
          </a:p>
        </p:txBody>
      </p:sp>
      <p:sp>
        <p:nvSpPr>
          <p:cNvPr id="3" name="Slide Number Placeholder 2"/>
          <p:cNvSpPr>
            <a:spLocks noGrp="1"/>
          </p:cNvSpPr>
          <p:nvPr>
            <p:ph type="sldNum" sz="quarter" idx="12"/>
          </p:nvPr>
        </p:nvSpPr>
        <p:spPr/>
        <p:txBody>
          <a:bodyPr/>
          <a:lstStyle/>
          <a:p>
            <a:pPr>
              <a:defRPr/>
            </a:pPr>
            <a:fld id="{0F446AA2-557E-4AF8-A090-1F5720A196EC}" type="slidenum">
              <a:rPr lang="en-US" smtClean="0"/>
              <a:pPr>
                <a:defRPr/>
              </a:pPr>
              <a:t>59</a:t>
            </a:fld>
            <a:endParaRPr lang="en-US" dirty="0"/>
          </a:p>
        </p:txBody>
      </p:sp>
    </p:spTree>
    <p:extLst>
      <p:ext uri="{BB962C8B-B14F-4D97-AF65-F5344CB8AC3E}">
        <p14:creationId xmlns:p14="http://schemas.microsoft.com/office/powerpoint/2010/main" val="336014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Why should government intervene? </a:t>
            </a:r>
            <a:endParaRPr lang="en-NZ" dirty="0"/>
          </a:p>
        </p:txBody>
      </p:sp>
      <p:sp>
        <p:nvSpPr>
          <p:cNvPr id="3" name="Content Placeholder 2"/>
          <p:cNvSpPr>
            <a:spLocks noGrp="1"/>
          </p:cNvSpPr>
          <p:nvPr>
            <p:ph sz="half" idx="1"/>
          </p:nvPr>
        </p:nvSpPr>
        <p:spPr>
          <a:xfrm>
            <a:off x="457200" y="1600200"/>
            <a:ext cx="7451766" cy="4525963"/>
          </a:xfrm>
        </p:spPr>
        <p:txBody>
          <a:bodyPr/>
          <a:lstStyle/>
          <a:p>
            <a:pPr>
              <a:lnSpc>
                <a:spcPct val="114000"/>
              </a:lnSpc>
              <a:spcBef>
                <a:spcPts val="300"/>
              </a:spcBef>
              <a:spcAft>
                <a:spcPts val="300"/>
              </a:spcAft>
            </a:pPr>
            <a:r>
              <a:rPr lang="en-NZ" sz="2000" dirty="0"/>
              <a:t>For common </a:t>
            </a:r>
            <a:r>
              <a:rPr lang="en-NZ" sz="2000" dirty="0" smtClean="0"/>
              <a:t>good – drive collective action that can’t be seen/ taken by individuals.</a:t>
            </a:r>
          </a:p>
          <a:p>
            <a:pPr>
              <a:lnSpc>
                <a:spcPct val="114000"/>
              </a:lnSpc>
              <a:spcBef>
                <a:spcPts val="300"/>
              </a:spcBef>
              <a:spcAft>
                <a:spcPts val="300"/>
              </a:spcAft>
            </a:pPr>
            <a:r>
              <a:rPr lang="en-NZ" sz="2000" dirty="0" smtClean="0"/>
              <a:t>Priority appliance – signed off by COAG ministers &amp; NZ Minister of energy and resources.</a:t>
            </a:r>
          </a:p>
          <a:p>
            <a:pPr>
              <a:lnSpc>
                <a:spcPct val="114000"/>
              </a:lnSpc>
              <a:spcBef>
                <a:spcPts val="300"/>
              </a:spcBef>
              <a:spcAft>
                <a:spcPts val="300"/>
              </a:spcAft>
            </a:pPr>
            <a:endParaRPr lang="en-NZ" sz="1100" dirty="0" smtClean="0"/>
          </a:p>
          <a:p>
            <a:pPr marL="0" indent="0">
              <a:lnSpc>
                <a:spcPct val="114000"/>
              </a:lnSpc>
              <a:spcBef>
                <a:spcPts val="300"/>
              </a:spcBef>
              <a:spcAft>
                <a:spcPts val="300"/>
              </a:spcAft>
              <a:buNone/>
            </a:pPr>
            <a:r>
              <a:rPr lang="en-NZ" sz="2000" dirty="0" smtClean="0">
                <a:solidFill>
                  <a:srgbClr val="C00000"/>
                </a:solidFill>
              </a:rPr>
              <a:t>SIZE OF “PRIZE” is huge</a:t>
            </a:r>
          </a:p>
          <a:p>
            <a:pPr>
              <a:lnSpc>
                <a:spcPct val="114000"/>
              </a:lnSpc>
              <a:spcBef>
                <a:spcPts val="300"/>
              </a:spcBef>
              <a:spcAft>
                <a:spcPts val="300"/>
              </a:spcAft>
            </a:pPr>
            <a:r>
              <a:rPr lang="en-NZ" sz="2000" dirty="0" smtClean="0"/>
              <a:t>Estimated 98,000 </a:t>
            </a:r>
            <a:r>
              <a:rPr lang="en-NZ" sz="2000" dirty="0"/>
              <a:t>cabinets </a:t>
            </a:r>
            <a:r>
              <a:rPr lang="en-NZ" sz="2000" dirty="0" smtClean="0"/>
              <a:t>were sold in 2015</a:t>
            </a:r>
            <a:endParaRPr lang="en-NZ" sz="2000" dirty="0"/>
          </a:p>
          <a:p>
            <a:pPr>
              <a:lnSpc>
                <a:spcPct val="114000"/>
              </a:lnSpc>
              <a:spcBef>
                <a:spcPts val="300"/>
              </a:spcBef>
              <a:spcAft>
                <a:spcPts val="300"/>
              </a:spcAft>
            </a:pPr>
            <a:r>
              <a:rPr lang="en-NZ" sz="2000" dirty="0" smtClean="0"/>
              <a:t>Used </a:t>
            </a:r>
            <a:r>
              <a:rPr lang="en-NZ" sz="2000" dirty="0"/>
              <a:t>&gt; </a:t>
            </a:r>
            <a:r>
              <a:rPr lang="en-NZ" sz="2000" dirty="0" smtClean="0"/>
              <a:t>7,100 </a:t>
            </a:r>
            <a:r>
              <a:rPr lang="en-NZ" sz="2000" dirty="0" err="1"/>
              <a:t>GWh</a:t>
            </a:r>
            <a:r>
              <a:rPr lang="en-NZ" sz="2000" dirty="0"/>
              <a:t> </a:t>
            </a:r>
            <a:r>
              <a:rPr lang="en-NZ" sz="2000" dirty="0" smtClean="0"/>
              <a:t>electricity</a:t>
            </a:r>
            <a:endParaRPr lang="en-NZ" sz="2000" dirty="0"/>
          </a:p>
          <a:p>
            <a:pPr>
              <a:lnSpc>
                <a:spcPct val="114000"/>
              </a:lnSpc>
              <a:spcBef>
                <a:spcPts val="300"/>
              </a:spcBef>
              <a:spcAft>
                <a:spcPts val="300"/>
              </a:spcAft>
            </a:pPr>
            <a:r>
              <a:rPr lang="en-NZ" sz="2000" dirty="0"/>
              <a:t>If least efficient 10% models improved from 2017…</a:t>
            </a:r>
          </a:p>
          <a:p>
            <a:pPr>
              <a:lnSpc>
                <a:spcPct val="114000"/>
              </a:lnSpc>
              <a:spcBef>
                <a:spcPts val="300"/>
              </a:spcBef>
              <a:spcAft>
                <a:spcPts val="300"/>
              </a:spcAft>
            </a:pPr>
            <a:r>
              <a:rPr lang="en-NZ" sz="2000" dirty="0"/>
              <a:t>By </a:t>
            </a:r>
            <a:r>
              <a:rPr lang="en-NZ" sz="2000" dirty="0" smtClean="0"/>
              <a:t>2035, reduce </a:t>
            </a:r>
            <a:r>
              <a:rPr lang="en-NZ" sz="2000" dirty="0"/>
              <a:t>GHG by </a:t>
            </a:r>
            <a:r>
              <a:rPr lang="en-NZ" sz="2000" dirty="0" smtClean="0"/>
              <a:t>594 </a:t>
            </a:r>
            <a:r>
              <a:rPr lang="en-NZ" sz="2000" dirty="0" err="1"/>
              <a:t>kt</a:t>
            </a:r>
            <a:r>
              <a:rPr lang="en-NZ" sz="2000" dirty="0"/>
              <a:t> CO</a:t>
            </a:r>
            <a:r>
              <a:rPr lang="en-NZ" sz="2000" baseline="-25000" dirty="0"/>
              <a:t>2-e</a:t>
            </a:r>
            <a:r>
              <a:rPr lang="en-NZ" sz="2000" dirty="0"/>
              <a:t> </a:t>
            </a:r>
            <a:endParaRPr lang="en-NZ" sz="2000" dirty="0" smtClean="0"/>
          </a:p>
          <a:p>
            <a:pPr>
              <a:lnSpc>
                <a:spcPct val="114000"/>
              </a:lnSpc>
              <a:spcBef>
                <a:spcPts val="300"/>
              </a:spcBef>
              <a:spcAft>
                <a:spcPts val="300"/>
              </a:spcAft>
            </a:pPr>
            <a:r>
              <a:rPr lang="en-NZ" sz="2000" dirty="0" smtClean="0"/>
              <a:t>Typical paybacks of &lt; 2 years for glass door merchandisers</a:t>
            </a:r>
            <a:endParaRPr lang="en-NZ" sz="2000" dirty="0"/>
          </a:p>
          <a:p>
            <a:pPr>
              <a:lnSpc>
                <a:spcPct val="114000"/>
              </a:lnSpc>
              <a:spcBef>
                <a:spcPts val="300"/>
              </a:spcBef>
              <a:spcAft>
                <a:spcPts val="300"/>
              </a:spcAft>
            </a:pPr>
            <a:endParaRPr lang="en-NZ" sz="2000" dirty="0"/>
          </a:p>
        </p:txBody>
      </p:sp>
      <p:pic>
        <p:nvPicPr>
          <p:cNvPr id="4" name="Picture 2" descr="https://i.ytimg.com/vi/U519OiMYHDE/hqdefault.jpg">
            <a:hlinkClick r:id="rId3"/>
          </p:cNvPr>
          <p:cNvPicPr>
            <a:picLocks noGrp="1" noChangeAspect="1" noChangeArrowheads="1"/>
          </p:cNvPicPr>
          <p:nvPr>
            <p:ph sz="half" idx="1"/>
          </p:nvPr>
        </p:nvPicPr>
        <p:blipFill rotWithShape="1">
          <a:blip r:embed="rId4" cstate="screen">
            <a:extLst>
              <a:ext uri="{28A0092B-C50C-407E-A947-70E740481C1C}">
                <a14:useLocalDpi xmlns:a14="http://schemas.microsoft.com/office/drawing/2010/main"/>
              </a:ext>
            </a:extLst>
          </a:blip>
          <a:srcRect/>
          <a:stretch/>
        </p:blipFill>
        <p:spPr bwMode="auto">
          <a:xfrm>
            <a:off x="6650966" y="3209926"/>
            <a:ext cx="1771529" cy="971550"/>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pic>
        <p:nvPicPr>
          <p:cNvPr id="5" name="Picture 7"/>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a:stretch/>
        </p:blipFill>
        <p:spPr bwMode="auto">
          <a:xfrm>
            <a:off x="6650966" y="4405483"/>
            <a:ext cx="1794294" cy="112143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Slide Number Placeholder 5"/>
          <p:cNvSpPr>
            <a:spLocks noGrp="1"/>
          </p:cNvSpPr>
          <p:nvPr>
            <p:ph type="sldNum" sz="quarter" idx="12"/>
          </p:nvPr>
        </p:nvSpPr>
        <p:spPr/>
        <p:txBody>
          <a:bodyPr/>
          <a:lstStyle/>
          <a:p>
            <a:pPr>
              <a:defRPr/>
            </a:pPr>
            <a:fld id="{E286D6FB-CE2D-4FCF-BDE2-16A4E371775E}" type="slidenum">
              <a:rPr lang="en-US" smtClean="0"/>
              <a:pPr>
                <a:defRPr/>
              </a:pPr>
              <a:t>6</a:t>
            </a:fld>
            <a:endParaRPr lang="en-US" dirty="0"/>
          </a:p>
        </p:txBody>
      </p:sp>
    </p:spTree>
    <p:extLst>
      <p:ext uri="{BB962C8B-B14F-4D97-AF65-F5344CB8AC3E}">
        <p14:creationId xmlns:p14="http://schemas.microsoft.com/office/powerpoint/2010/main" val="4328873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Energy/Stock Modelling &amp; Cost Benefit Analysis</a:t>
            </a:r>
            <a:endParaRPr lang="en-AU" dirty="0"/>
          </a:p>
        </p:txBody>
      </p:sp>
      <p:sp>
        <p:nvSpPr>
          <p:cNvPr id="3" name="Content Placeholder 2"/>
          <p:cNvSpPr>
            <a:spLocks noGrp="1"/>
          </p:cNvSpPr>
          <p:nvPr>
            <p:ph sz="half" idx="1"/>
          </p:nvPr>
        </p:nvSpPr>
        <p:spPr>
          <a:xfrm>
            <a:off x="457200" y="1272819"/>
            <a:ext cx="7734300" cy="4525963"/>
          </a:xfrm>
        </p:spPr>
        <p:txBody>
          <a:bodyPr/>
          <a:lstStyle/>
          <a:p>
            <a:r>
              <a:rPr lang="en-AU" dirty="0" smtClean="0"/>
              <a:t>Methodology</a:t>
            </a:r>
          </a:p>
          <a:p>
            <a:r>
              <a:rPr lang="en-AU" dirty="0" smtClean="0"/>
              <a:t>Energy/Stock Modelling and Assumptions</a:t>
            </a:r>
          </a:p>
          <a:p>
            <a:pPr lvl="1"/>
            <a:r>
              <a:rPr lang="en-AU" dirty="0" smtClean="0"/>
              <a:t>Key features and assumptions</a:t>
            </a:r>
          </a:p>
          <a:p>
            <a:pPr lvl="1"/>
            <a:r>
              <a:rPr lang="en-AU" dirty="0" smtClean="0"/>
              <a:t>Stock estimates + Business as Usual (BAU) Energy</a:t>
            </a:r>
          </a:p>
          <a:p>
            <a:r>
              <a:rPr lang="en-AU" dirty="0" smtClean="0"/>
              <a:t>CBA Modelling + Results</a:t>
            </a:r>
          </a:p>
          <a:p>
            <a:pPr lvl="1"/>
            <a:r>
              <a:rPr lang="en-AU" dirty="0" smtClean="0"/>
              <a:t>Approach</a:t>
            </a:r>
          </a:p>
          <a:p>
            <a:pPr lvl="1"/>
            <a:r>
              <a:rPr lang="en-AU" dirty="0" smtClean="0"/>
              <a:t>Energy efficiency and price/cost changes due</a:t>
            </a:r>
            <a:r>
              <a:rPr lang="en-AU" baseline="0" dirty="0" smtClean="0"/>
              <a:t> to policy scenarios</a:t>
            </a:r>
            <a:endParaRPr lang="en-AU" dirty="0" smtClean="0"/>
          </a:p>
          <a:p>
            <a:pPr lvl="1"/>
            <a:r>
              <a:rPr lang="en-AU" dirty="0" smtClean="0"/>
              <a:t>CBA outputs by policy option</a:t>
            </a:r>
          </a:p>
        </p:txBody>
      </p:sp>
      <p:sp>
        <p:nvSpPr>
          <p:cNvPr id="4" name="Slide Number Placeholder 3"/>
          <p:cNvSpPr>
            <a:spLocks noGrp="1"/>
          </p:cNvSpPr>
          <p:nvPr>
            <p:ph type="sldNum" sz="quarter" idx="12"/>
          </p:nvPr>
        </p:nvSpPr>
        <p:spPr/>
        <p:txBody>
          <a:bodyPr/>
          <a:lstStyle/>
          <a:p>
            <a:pPr>
              <a:defRPr/>
            </a:pPr>
            <a:fld id="{E286D6FB-CE2D-4FCF-BDE2-16A4E371775E}" type="slidenum">
              <a:rPr lang="en-US" smtClean="0"/>
              <a:pPr>
                <a:defRPr/>
              </a:pPr>
              <a:t>60</a:t>
            </a:fld>
            <a:endParaRPr lang="en-US" dirty="0"/>
          </a:p>
        </p:txBody>
      </p:sp>
    </p:spTree>
    <p:extLst>
      <p:ext uri="{BB962C8B-B14F-4D97-AF65-F5344CB8AC3E}">
        <p14:creationId xmlns:p14="http://schemas.microsoft.com/office/powerpoint/2010/main" val="20785711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Methodology – Basic Approach </a:t>
            </a:r>
            <a:endParaRPr lang="en-AU" dirty="0"/>
          </a:p>
        </p:txBody>
      </p:sp>
      <p:sp>
        <p:nvSpPr>
          <p:cNvPr id="6" name="Content Placeholder 5"/>
          <p:cNvSpPr>
            <a:spLocks noGrp="1"/>
          </p:cNvSpPr>
          <p:nvPr>
            <p:ph idx="1"/>
          </p:nvPr>
        </p:nvSpPr>
        <p:spPr>
          <a:xfrm>
            <a:off x="457200" y="1272819"/>
            <a:ext cx="8229600" cy="4525963"/>
          </a:xfrm>
        </p:spPr>
        <p:txBody>
          <a:bodyPr>
            <a:normAutofit fontScale="62500" lnSpcReduction="20000"/>
          </a:bodyPr>
          <a:lstStyle/>
          <a:p>
            <a:r>
              <a:rPr lang="en-AU" dirty="0" smtClean="0"/>
              <a:t>Bottom </a:t>
            </a:r>
            <a:r>
              <a:rPr lang="en-AU" dirty="0"/>
              <a:t>up engineering </a:t>
            </a:r>
            <a:r>
              <a:rPr lang="en-AU" dirty="0" smtClean="0"/>
              <a:t>model</a:t>
            </a:r>
            <a:endParaRPr lang="en-AU" dirty="0"/>
          </a:p>
          <a:p>
            <a:pPr lvl="1"/>
            <a:r>
              <a:rPr lang="en-AU" dirty="0"/>
              <a:t>This approach = national &amp; international best practise</a:t>
            </a:r>
          </a:p>
          <a:p>
            <a:pPr lvl="1"/>
            <a:r>
              <a:rPr lang="en-AU" dirty="0" smtClean="0"/>
              <a:t>Combined with energy costs, price of efficiency, government/program costs</a:t>
            </a:r>
            <a:endParaRPr lang="en-AU" dirty="0"/>
          </a:p>
          <a:p>
            <a:endParaRPr lang="en-AU" dirty="0" smtClean="0"/>
          </a:p>
          <a:p>
            <a:r>
              <a:rPr lang="en-AU" dirty="0" smtClean="0"/>
              <a:t>Model </a:t>
            </a:r>
            <a:r>
              <a:rPr lang="en-AU" dirty="0"/>
              <a:t>attributes used/produced</a:t>
            </a:r>
          </a:p>
          <a:p>
            <a:pPr lvl="1"/>
            <a:r>
              <a:rPr lang="en-AU" dirty="0" smtClean="0"/>
              <a:t>Inputs: Annual sales, life, efficiency, size, GHG emission factors, energy prices, price of efficiency improvements, program costs</a:t>
            </a:r>
          </a:p>
          <a:p>
            <a:pPr lvl="1"/>
            <a:r>
              <a:rPr lang="en-AU" dirty="0" smtClean="0"/>
              <a:t>Outputs: Energy/GHG by year, stock installed, </a:t>
            </a:r>
            <a:r>
              <a:rPr lang="en-AU" dirty="0"/>
              <a:t>c</a:t>
            </a:r>
            <a:r>
              <a:rPr lang="en-AU" dirty="0" smtClean="0"/>
              <a:t>osts and benefits</a:t>
            </a:r>
          </a:p>
          <a:p>
            <a:endParaRPr lang="en-AU" dirty="0" smtClean="0"/>
          </a:p>
          <a:p>
            <a:r>
              <a:rPr lang="en-AU" dirty="0" smtClean="0"/>
              <a:t>Scenarios: attributes </a:t>
            </a:r>
            <a:r>
              <a:rPr lang="en-AU" dirty="0"/>
              <a:t>are potentially adjustable due to </a:t>
            </a:r>
          </a:p>
          <a:p>
            <a:pPr lvl="1"/>
            <a:r>
              <a:rPr lang="en-AU" dirty="0"/>
              <a:t>Regulations, programs or market changes</a:t>
            </a:r>
          </a:p>
          <a:p>
            <a:pPr lvl="1"/>
            <a:r>
              <a:rPr lang="en-AU" dirty="0"/>
              <a:t>BAU trends (natural efficiency changes)</a:t>
            </a:r>
          </a:p>
          <a:p>
            <a:endParaRPr lang="en-AU" dirty="0" smtClean="0"/>
          </a:p>
          <a:p>
            <a:r>
              <a:rPr lang="en-AU" dirty="0" smtClean="0"/>
              <a:t>Fundamentally </a:t>
            </a:r>
            <a:r>
              <a:rPr lang="en-AU" dirty="0"/>
              <a:t>a complex stock model that includes energy characteristics of </a:t>
            </a:r>
            <a:r>
              <a:rPr lang="en-AU" dirty="0" smtClean="0"/>
              <a:t>stock combined with costs and benefits</a:t>
            </a:r>
            <a:endParaRPr lang="en-AU" dirty="0"/>
          </a:p>
        </p:txBody>
      </p:sp>
      <p:sp>
        <p:nvSpPr>
          <p:cNvPr id="2" name="Slide Number Placeholder 1"/>
          <p:cNvSpPr>
            <a:spLocks noGrp="1"/>
          </p:cNvSpPr>
          <p:nvPr>
            <p:ph type="sldNum" sz="quarter" idx="12"/>
          </p:nvPr>
        </p:nvSpPr>
        <p:spPr/>
        <p:txBody>
          <a:bodyPr/>
          <a:lstStyle/>
          <a:p>
            <a:pPr>
              <a:defRPr/>
            </a:pPr>
            <a:fld id="{2B58FAB4-4C79-4D87-84C0-9D751F76122B}" type="slidenum">
              <a:rPr lang="en-US" smtClean="0"/>
              <a:pPr>
                <a:defRPr/>
              </a:pPr>
              <a:t>61</a:t>
            </a:fld>
            <a:endParaRPr lang="en-US" dirty="0"/>
          </a:p>
        </p:txBody>
      </p:sp>
    </p:spTree>
    <p:extLst>
      <p:ext uri="{BB962C8B-B14F-4D97-AF65-F5344CB8AC3E}">
        <p14:creationId xmlns:p14="http://schemas.microsoft.com/office/powerpoint/2010/main" val="41026917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Methodology – Key Features</a:t>
            </a:r>
            <a:endParaRPr lang="en-AU" dirty="0"/>
          </a:p>
        </p:txBody>
      </p:sp>
      <p:sp>
        <p:nvSpPr>
          <p:cNvPr id="6" name="Content Placeholder 5"/>
          <p:cNvSpPr>
            <a:spLocks noGrp="1"/>
          </p:cNvSpPr>
          <p:nvPr>
            <p:ph idx="1"/>
          </p:nvPr>
        </p:nvSpPr>
        <p:spPr>
          <a:xfrm>
            <a:off x="457200" y="1272819"/>
            <a:ext cx="8229600" cy="4525963"/>
          </a:xfrm>
        </p:spPr>
        <p:txBody>
          <a:bodyPr>
            <a:normAutofit lnSpcReduction="10000"/>
          </a:bodyPr>
          <a:lstStyle/>
          <a:p>
            <a:r>
              <a:rPr lang="en-AU" dirty="0" smtClean="0"/>
              <a:t>Energy use is characterised by: </a:t>
            </a:r>
          </a:p>
          <a:p>
            <a:pPr lvl="1"/>
            <a:r>
              <a:rPr lang="en-AU" dirty="0" smtClean="0"/>
              <a:t>Efficiency = TEC/TDA as per Standard</a:t>
            </a:r>
          </a:p>
          <a:p>
            <a:pPr lvl="1"/>
            <a:r>
              <a:rPr lang="en-AU" dirty="0" smtClean="0"/>
              <a:t>Annual Energy = TEC/TDA x Avg TDA x 365 </a:t>
            </a:r>
          </a:p>
          <a:p>
            <a:endParaRPr lang="en-AU" dirty="0" smtClean="0"/>
          </a:p>
          <a:p>
            <a:r>
              <a:rPr lang="en-AU" dirty="0" smtClean="0"/>
              <a:t>Autonomous efficiency improvement of 0.3% p.a.</a:t>
            </a:r>
          </a:p>
          <a:p>
            <a:endParaRPr lang="en-AU" dirty="0" smtClean="0"/>
          </a:p>
          <a:p>
            <a:r>
              <a:rPr lang="en-AU" dirty="0" smtClean="0"/>
              <a:t>15 Grouped categories </a:t>
            </a:r>
            <a:r>
              <a:rPr lang="en-AU" dirty="0"/>
              <a:t>based on ISO classifications</a:t>
            </a:r>
          </a:p>
        </p:txBody>
      </p:sp>
      <p:sp>
        <p:nvSpPr>
          <p:cNvPr id="2" name="Slide Number Placeholder 1"/>
          <p:cNvSpPr>
            <a:spLocks noGrp="1"/>
          </p:cNvSpPr>
          <p:nvPr>
            <p:ph type="sldNum" sz="quarter" idx="12"/>
          </p:nvPr>
        </p:nvSpPr>
        <p:spPr/>
        <p:txBody>
          <a:bodyPr/>
          <a:lstStyle/>
          <a:p>
            <a:pPr>
              <a:defRPr/>
            </a:pPr>
            <a:fld id="{2B58FAB4-4C79-4D87-84C0-9D751F76122B}" type="slidenum">
              <a:rPr lang="en-US" smtClean="0"/>
              <a:pPr>
                <a:defRPr/>
              </a:pPr>
              <a:t>62</a:t>
            </a:fld>
            <a:endParaRPr lang="en-US" dirty="0"/>
          </a:p>
        </p:txBody>
      </p:sp>
    </p:spTree>
    <p:extLst>
      <p:ext uri="{BB962C8B-B14F-4D97-AF65-F5344CB8AC3E}">
        <p14:creationId xmlns:p14="http://schemas.microsoft.com/office/powerpoint/2010/main" val="372862827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Data and Assumptions</a:t>
            </a:r>
            <a:endParaRPr lang="en-AU" dirty="0"/>
          </a:p>
        </p:txBody>
      </p:sp>
      <p:sp>
        <p:nvSpPr>
          <p:cNvPr id="6" name="Content Placeholder 5"/>
          <p:cNvSpPr>
            <a:spLocks noGrp="1"/>
          </p:cNvSpPr>
          <p:nvPr>
            <p:ph idx="1"/>
          </p:nvPr>
        </p:nvSpPr>
        <p:spPr>
          <a:xfrm>
            <a:off x="457200" y="1272819"/>
            <a:ext cx="8229600" cy="4525963"/>
          </a:xfrm>
        </p:spPr>
        <p:txBody>
          <a:bodyPr>
            <a:normAutofit fontScale="62500" lnSpcReduction="20000"/>
          </a:bodyPr>
          <a:lstStyle/>
          <a:p>
            <a:r>
              <a:rPr lang="en-AU" dirty="0" smtClean="0"/>
              <a:t>Efficiency + size</a:t>
            </a:r>
          </a:p>
          <a:p>
            <a:pPr lvl="1"/>
            <a:r>
              <a:rPr lang="en-AU" dirty="0" smtClean="0"/>
              <a:t>Sales weighted values from registration data and NZ sales data and projected forward post 2013 (estimated for RSC)</a:t>
            </a:r>
          </a:p>
          <a:p>
            <a:pPr lvl="1"/>
            <a:r>
              <a:rPr lang="en-AU" dirty="0" smtClean="0"/>
              <a:t>Assumed that NZ sales weighted efficiency and size were the same as AU</a:t>
            </a:r>
          </a:p>
          <a:p>
            <a:endParaRPr lang="en-AU" dirty="0" smtClean="0"/>
          </a:p>
          <a:p>
            <a:r>
              <a:rPr lang="en-AU" dirty="0" smtClean="0"/>
              <a:t>Life</a:t>
            </a:r>
          </a:p>
          <a:p>
            <a:pPr lvl="1"/>
            <a:r>
              <a:rPr lang="en-AU" dirty="0" smtClean="0"/>
              <a:t>Based on survival curve, varies for each product category</a:t>
            </a:r>
          </a:p>
          <a:p>
            <a:pPr lvl="1"/>
            <a:r>
              <a:rPr lang="en-AU" dirty="0" smtClean="0"/>
              <a:t>Integral RDC 11 years, Remote RDC 13 years, and Storage cabinets 11 years</a:t>
            </a:r>
          </a:p>
          <a:p>
            <a:pPr lvl="0"/>
            <a:endParaRPr lang="en-AU" dirty="0" smtClean="0"/>
          </a:p>
          <a:p>
            <a:pPr lvl="0"/>
            <a:r>
              <a:rPr lang="en-AU" dirty="0" smtClean="0"/>
              <a:t>Annual sales (see earlier slide)</a:t>
            </a:r>
          </a:p>
          <a:p>
            <a:pPr lvl="0"/>
            <a:endParaRPr lang="en-AU" dirty="0" smtClean="0"/>
          </a:p>
          <a:p>
            <a:pPr lvl="0"/>
            <a:r>
              <a:rPr lang="en-AU" dirty="0" smtClean="0"/>
              <a:t>Electricity prices and GHG emission factors</a:t>
            </a:r>
          </a:p>
          <a:p>
            <a:pPr lvl="1"/>
            <a:r>
              <a:rPr lang="en-AU" dirty="0" smtClean="0"/>
              <a:t>Sourced from government research (documented in RIS)</a:t>
            </a:r>
          </a:p>
        </p:txBody>
      </p:sp>
      <p:sp>
        <p:nvSpPr>
          <p:cNvPr id="2" name="Slide Number Placeholder 1"/>
          <p:cNvSpPr>
            <a:spLocks noGrp="1"/>
          </p:cNvSpPr>
          <p:nvPr>
            <p:ph type="sldNum" sz="quarter" idx="12"/>
          </p:nvPr>
        </p:nvSpPr>
        <p:spPr/>
        <p:txBody>
          <a:bodyPr/>
          <a:lstStyle/>
          <a:p>
            <a:pPr>
              <a:defRPr/>
            </a:pPr>
            <a:fld id="{2B58FAB4-4C79-4D87-84C0-9D751F76122B}" type="slidenum">
              <a:rPr lang="en-US" smtClean="0"/>
              <a:pPr>
                <a:defRPr/>
              </a:pPr>
              <a:t>63</a:t>
            </a:fld>
            <a:endParaRPr lang="en-US" dirty="0"/>
          </a:p>
        </p:txBody>
      </p:sp>
    </p:spTree>
    <p:extLst>
      <p:ext uri="{BB962C8B-B14F-4D97-AF65-F5344CB8AC3E}">
        <p14:creationId xmlns:p14="http://schemas.microsoft.com/office/powerpoint/2010/main" val="16571272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Stock Outputs - Australia</a:t>
            </a:r>
            <a:endParaRPr lang="en-AU" dirty="0"/>
          </a:p>
        </p:txBody>
      </p:sp>
      <p:pic>
        <p:nvPicPr>
          <p:cNvPr id="1027" name="Picture 3"/>
          <p:cNvPicPr>
            <a:picLocks noGrp="1" noChangeAspect="1" noChangeArrowheads="1"/>
          </p:cNvPicPr>
          <p:nvPr>
            <p:ph idx="1"/>
          </p:nvPr>
        </p:nvPicPr>
        <p:blipFill rotWithShape="1">
          <a:blip r:embed="rId3" cstate="print">
            <a:extLst>
              <a:ext uri="{28A0092B-C50C-407E-A947-70E740481C1C}">
                <a14:useLocalDpi xmlns:a14="http://schemas.microsoft.com/office/drawing/2010/main"/>
              </a:ext>
            </a:extLst>
          </a:blip>
          <a:srcRect t="5711"/>
          <a:stretch/>
        </p:blipFill>
        <p:spPr bwMode="auto">
          <a:xfrm>
            <a:off x="632460" y="988678"/>
            <a:ext cx="7819793" cy="5137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3492697" y="2907507"/>
            <a:ext cx="407791" cy="3786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884465" y="2679283"/>
            <a:ext cx="1680268" cy="338554"/>
          </a:xfrm>
          <a:prstGeom prst="rect">
            <a:avLst/>
          </a:prstGeom>
          <a:noFill/>
        </p:spPr>
        <p:txBody>
          <a:bodyPr wrap="none" rtlCol="0">
            <a:spAutoFit/>
          </a:bodyPr>
          <a:lstStyle/>
          <a:p>
            <a:r>
              <a:rPr lang="en-US" sz="1600" smtClean="0">
                <a:latin typeface="Georgia" charset="0"/>
                <a:ea typeface="Georgia" charset="0"/>
                <a:cs typeface="Georgia" charset="0"/>
              </a:rPr>
              <a:t>758,000 in 2013</a:t>
            </a:r>
            <a:endParaRPr lang="en-US" sz="1600">
              <a:latin typeface="Georgia" charset="0"/>
              <a:ea typeface="Georgia" charset="0"/>
              <a:cs typeface="Georgia" charset="0"/>
            </a:endParaRPr>
          </a:p>
        </p:txBody>
      </p:sp>
      <p:sp>
        <p:nvSpPr>
          <p:cNvPr id="10" name="TextBox 9"/>
          <p:cNvSpPr txBox="1"/>
          <p:nvPr/>
        </p:nvSpPr>
        <p:spPr>
          <a:xfrm>
            <a:off x="4972050" y="1057776"/>
            <a:ext cx="2031325" cy="338554"/>
          </a:xfrm>
          <a:prstGeom prst="rect">
            <a:avLst/>
          </a:prstGeom>
          <a:noFill/>
        </p:spPr>
        <p:txBody>
          <a:bodyPr wrap="none" rtlCol="0">
            <a:spAutoFit/>
          </a:bodyPr>
          <a:lstStyle/>
          <a:p>
            <a:r>
              <a:rPr lang="en-US" sz="1600" dirty="0" smtClean="0">
                <a:latin typeface="Georgia" charset="0"/>
                <a:ea typeface="Georgia" charset="0"/>
                <a:cs typeface="Georgia" charset="0"/>
              </a:rPr>
              <a:t>1.25 Million in 2030</a:t>
            </a:r>
            <a:endParaRPr lang="en-US" sz="1600" dirty="0">
              <a:latin typeface="Georgia" charset="0"/>
              <a:ea typeface="Georgia" charset="0"/>
              <a:cs typeface="Georgia" charset="0"/>
            </a:endParaRPr>
          </a:p>
        </p:txBody>
      </p:sp>
      <p:cxnSp>
        <p:nvCxnSpPr>
          <p:cNvPr id="11" name="Straight Arrow Connector 10"/>
          <p:cNvCxnSpPr/>
          <p:nvPr/>
        </p:nvCxnSpPr>
        <p:spPr>
          <a:xfrm>
            <a:off x="6946223" y="1234197"/>
            <a:ext cx="407791" cy="3786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2B58FAB4-4C79-4D87-84C0-9D751F76122B}" type="slidenum">
              <a:rPr lang="en-US" smtClean="0"/>
              <a:pPr>
                <a:defRPr/>
              </a:pPr>
              <a:t>64</a:t>
            </a:fld>
            <a:endParaRPr lang="en-US" dirty="0"/>
          </a:p>
        </p:txBody>
      </p:sp>
    </p:spTree>
    <p:extLst>
      <p:ext uri="{BB962C8B-B14F-4D97-AF65-F5344CB8AC3E}">
        <p14:creationId xmlns:p14="http://schemas.microsoft.com/office/powerpoint/2010/main" val="151905277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t>Stock Outputs </a:t>
            </a:r>
            <a:r>
              <a:rPr lang="en-AU" dirty="0" smtClean="0"/>
              <a:t>– New Zealand</a:t>
            </a:r>
            <a:endParaRPr lang="en-AU" dirty="0"/>
          </a:p>
        </p:txBody>
      </p:sp>
      <p:pic>
        <p:nvPicPr>
          <p:cNvPr id="2050"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a:ext>
            </a:extLst>
          </a:blip>
          <a:srcRect t="5711"/>
          <a:stretch/>
        </p:blipFill>
        <p:spPr bwMode="auto">
          <a:xfrm>
            <a:off x="676276" y="988678"/>
            <a:ext cx="7819793" cy="5137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3514129" y="3157542"/>
            <a:ext cx="407791" cy="3786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898753" y="2943607"/>
            <a:ext cx="1672253" cy="338554"/>
          </a:xfrm>
          <a:prstGeom prst="rect">
            <a:avLst/>
          </a:prstGeom>
          <a:noFill/>
        </p:spPr>
        <p:txBody>
          <a:bodyPr wrap="none" rtlCol="0">
            <a:spAutoFit/>
          </a:bodyPr>
          <a:lstStyle/>
          <a:p>
            <a:r>
              <a:rPr lang="en-US" sz="1600" dirty="0" smtClean="0">
                <a:latin typeface="Georgia" charset="0"/>
                <a:ea typeface="Georgia" charset="0"/>
                <a:cs typeface="Georgia" charset="0"/>
              </a:rPr>
              <a:t>148,000 in 2013</a:t>
            </a:r>
            <a:endParaRPr lang="en-US" sz="1600" dirty="0">
              <a:latin typeface="Georgia" charset="0"/>
              <a:ea typeface="Georgia" charset="0"/>
              <a:cs typeface="Georgia" charset="0"/>
            </a:endParaRPr>
          </a:p>
        </p:txBody>
      </p:sp>
      <p:sp>
        <p:nvSpPr>
          <p:cNvPr id="8" name="TextBox 7"/>
          <p:cNvSpPr txBox="1"/>
          <p:nvPr/>
        </p:nvSpPr>
        <p:spPr>
          <a:xfrm>
            <a:off x="5286379" y="1443542"/>
            <a:ext cx="1742785" cy="338554"/>
          </a:xfrm>
          <a:prstGeom prst="rect">
            <a:avLst/>
          </a:prstGeom>
          <a:noFill/>
        </p:spPr>
        <p:txBody>
          <a:bodyPr wrap="none" rtlCol="0">
            <a:spAutoFit/>
          </a:bodyPr>
          <a:lstStyle/>
          <a:p>
            <a:r>
              <a:rPr lang="en-US" sz="1600" smtClean="0">
                <a:latin typeface="Georgia" charset="0"/>
                <a:ea typeface="Georgia" charset="0"/>
                <a:cs typeface="Georgia" charset="0"/>
              </a:rPr>
              <a:t>240,000 </a:t>
            </a:r>
            <a:r>
              <a:rPr lang="en-US" sz="1600" dirty="0" smtClean="0">
                <a:latin typeface="Georgia" charset="0"/>
                <a:ea typeface="Georgia" charset="0"/>
                <a:cs typeface="Georgia" charset="0"/>
              </a:rPr>
              <a:t>in 2030</a:t>
            </a:r>
            <a:endParaRPr lang="en-US" sz="1600" dirty="0">
              <a:latin typeface="Georgia" charset="0"/>
              <a:ea typeface="Georgia" charset="0"/>
              <a:cs typeface="Georgia" charset="0"/>
            </a:endParaRPr>
          </a:p>
        </p:txBody>
      </p:sp>
      <p:cxnSp>
        <p:nvCxnSpPr>
          <p:cNvPr id="9" name="Straight Arrow Connector 8"/>
          <p:cNvCxnSpPr/>
          <p:nvPr/>
        </p:nvCxnSpPr>
        <p:spPr>
          <a:xfrm>
            <a:off x="6974798" y="1651815"/>
            <a:ext cx="407791" cy="3786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2B58FAB4-4C79-4D87-84C0-9D751F76122B}" type="slidenum">
              <a:rPr lang="en-US" smtClean="0"/>
              <a:pPr>
                <a:defRPr/>
              </a:pPr>
              <a:t>65</a:t>
            </a:fld>
            <a:endParaRPr lang="en-US" dirty="0"/>
          </a:p>
        </p:txBody>
      </p:sp>
    </p:spTree>
    <p:extLst>
      <p:ext uri="{BB962C8B-B14F-4D97-AF65-F5344CB8AC3E}">
        <p14:creationId xmlns:p14="http://schemas.microsoft.com/office/powerpoint/2010/main" val="34916485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AU" dirty="0" smtClean="0"/>
              <a:t>BAU – Energy Consumption (</a:t>
            </a:r>
            <a:r>
              <a:rPr lang="en-AU" dirty="0" err="1" smtClean="0"/>
              <a:t>GWh</a:t>
            </a:r>
            <a:r>
              <a:rPr lang="en-AU" dirty="0" smtClean="0"/>
              <a:t> </a:t>
            </a:r>
            <a:r>
              <a:rPr lang="en-AU" dirty="0" err="1" smtClean="0"/>
              <a:t>p.a</a:t>
            </a:r>
            <a:r>
              <a:rPr lang="en-AU" dirty="0" smtClean="0"/>
              <a:t>)</a:t>
            </a:r>
            <a:endParaRPr lang="en-AU" dirty="0"/>
          </a:p>
        </p:txBody>
      </p:sp>
      <p:pic>
        <p:nvPicPr>
          <p:cNvPr id="3074"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a:ext>
            </a:extLst>
          </a:blip>
          <a:srcRect t="6560"/>
          <a:stretch/>
        </p:blipFill>
        <p:spPr bwMode="auto">
          <a:xfrm>
            <a:off x="457200" y="988678"/>
            <a:ext cx="8314759" cy="5129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79567" y="1855739"/>
            <a:ext cx="3399564" cy="830997"/>
          </a:xfrm>
          <a:prstGeom prst="rect">
            <a:avLst/>
          </a:prstGeom>
          <a:noFill/>
        </p:spPr>
        <p:txBody>
          <a:bodyPr wrap="square" rtlCol="0">
            <a:spAutoFit/>
          </a:bodyPr>
          <a:lstStyle/>
          <a:p>
            <a:r>
              <a:rPr lang="en-US" sz="1600" dirty="0" smtClean="0">
                <a:latin typeface="Georgia" charset="0"/>
                <a:ea typeface="Georgia" charset="0"/>
                <a:cs typeface="Georgia" charset="0"/>
              </a:rPr>
              <a:t>Equates to 10% of commercial energy consumption and 2.5% </a:t>
            </a:r>
            <a:r>
              <a:rPr lang="en-US" sz="1600" smtClean="0">
                <a:latin typeface="Georgia" charset="0"/>
                <a:ea typeface="Georgia" charset="0"/>
                <a:cs typeface="Georgia" charset="0"/>
              </a:rPr>
              <a:t>of total </a:t>
            </a:r>
            <a:r>
              <a:rPr lang="en-US" sz="1600" dirty="0" smtClean="0">
                <a:latin typeface="Georgia" charset="0"/>
                <a:ea typeface="Georgia" charset="0"/>
                <a:cs typeface="Georgia" charset="0"/>
              </a:rPr>
              <a:t>in AU </a:t>
            </a:r>
            <a:r>
              <a:rPr lang="en-US" sz="1600" smtClean="0">
                <a:latin typeface="Georgia" charset="0"/>
                <a:ea typeface="Georgia" charset="0"/>
                <a:cs typeface="Georgia" charset="0"/>
              </a:rPr>
              <a:t>in 2013/4</a:t>
            </a:r>
            <a:endParaRPr lang="en-US" sz="1600" dirty="0">
              <a:latin typeface="Georgia" charset="0"/>
              <a:ea typeface="Georgia" charset="0"/>
              <a:cs typeface="Georgia" charset="0"/>
            </a:endParaRPr>
          </a:p>
        </p:txBody>
      </p:sp>
      <p:cxnSp>
        <p:nvCxnSpPr>
          <p:cNvPr id="7" name="Straight Arrow Connector 6"/>
          <p:cNvCxnSpPr/>
          <p:nvPr/>
        </p:nvCxnSpPr>
        <p:spPr>
          <a:xfrm>
            <a:off x="3136106" y="2571750"/>
            <a:ext cx="377112" cy="78200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841948" y="4054585"/>
            <a:ext cx="3330592" cy="830997"/>
          </a:xfrm>
          <a:prstGeom prst="rect">
            <a:avLst/>
          </a:prstGeom>
          <a:noFill/>
        </p:spPr>
        <p:txBody>
          <a:bodyPr wrap="square" rtlCol="0">
            <a:spAutoFit/>
          </a:bodyPr>
          <a:lstStyle/>
          <a:p>
            <a:r>
              <a:rPr lang="en-US" sz="1600" dirty="0" smtClean="0">
                <a:latin typeface="Georgia" charset="0"/>
                <a:ea typeface="Georgia" charset="0"/>
                <a:cs typeface="Georgia" charset="0"/>
              </a:rPr>
              <a:t>Equates </a:t>
            </a:r>
            <a:r>
              <a:rPr lang="en-US" sz="1600" smtClean="0">
                <a:latin typeface="Georgia" charset="0"/>
                <a:ea typeface="Georgia" charset="0"/>
                <a:cs typeface="Georgia" charset="0"/>
              </a:rPr>
              <a:t>to 12% </a:t>
            </a:r>
            <a:r>
              <a:rPr lang="en-US" sz="1600" dirty="0" smtClean="0">
                <a:latin typeface="Georgia" charset="0"/>
                <a:ea typeface="Georgia" charset="0"/>
                <a:cs typeface="Georgia" charset="0"/>
              </a:rPr>
              <a:t>of commercial energy consumption and 2.9% </a:t>
            </a:r>
            <a:r>
              <a:rPr lang="en-US" sz="1600" smtClean="0">
                <a:latin typeface="Georgia" charset="0"/>
                <a:ea typeface="Georgia" charset="0"/>
                <a:cs typeface="Georgia" charset="0"/>
              </a:rPr>
              <a:t>of total in </a:t>
            </a:r>
            <a:r>
              <a:rPr lang="en-US" sz="1600" dirty="0" smtClean="0">
                <a:latin typeface="Georgia" charset="0"/>
                <a:ea typeface="Georgia" charset="0"/>
                <a:cs typeface="Georgia" charset="0"/>
              </a:rPr>
              <a:t>NZ in 2013</a:t>
            </a:r>
            <a:endParaRPr lang="en-US" sz="1600" dirty="0">
              <a:latin typeface="Georgia" charset="0"/>
              <a:ea typeface="Georgia" charset="0"/>
              <a:cs typeface="Georgia" charset="0"/>
            </a:endParaRPr>
          </a:p>
        </p:txBody>
      </p:sp>
      <p:cxnSp>
        <p:nvCxnSpPr>
          <p:cNvPr id="10" name="Straight Arrow Connector 9"/>
          <p:cNvCxnSpPr>
            <a:stCxn id="9" idx="1"/>
          </p:cNvCxnSpPr>
          <p:nvPr/>
        </p:nvCxnSpPr>
        <p:spPr>
          <a:xfrm flipH="1">
            <a:off x="3440390" y="4470084"/>
            <a:ext cx="401558" cy="6845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7186" y="6457890"/>
            <a:ext cx="2681805" cy="400110"/>
          </a:xfrm>
          <a:prstGeom prst="rect">
            <a:avLst/>
          </a:prstGeom>
          <a:noFill/>
        </p:spPr>
        <p:txBody>
          <a:bodyPr wrap="square" rtlCol="0">
            <a:spAutoFit/>
          </a:bodyPr>
          <a:lstStyle/>
          <a:p>
            <a:r>
              <a:rPr lang="en-US" sz="1000" dirty="0" smtClean="0">
                <a:latin typeface="Georgia" charset="0"/>
                <a:ea typeface="Georgia" charset="0"/>
                <a:cs typeface="Georgia" charset="0"/>
              </a:rPr>
              <a:t>Source</a:t>
            </a:r>
            <a:r>
              <a:rPr lang="en-US" sz="1000" dirty="0">
                <a:latin typeface="Georgia" charset="0"/>
                <a:ea typeface="Georgia" charset="0"/>
                <a:cs typeface="Georgia" charset="0"/>
              </a:rPr>
              <a:t>: Australian Energy Statistics </a:t>
            </a:r>
            <a:r>
              <a:rPr lang="en-US" sz="1000" dirty="0" smtClean="0">
                <a:latin typeface="Georgia" charset="0"/>
                <a:ea typeface="Georgia" charset="0"/>
                <a:cs typeface="Georgia" charset="0"/>
              </a:rPr>
              <a:t>2015</a:t>
            </a:r>
          </a:p>
          <a:p>
            <a:r>
              <a:rPr lang="en-US" sz="1000" dirty="0" smtClean="0">
                <a:latin typeface="Georgia" charset="0"/>
                <a:ea typeface="Georgia" charset="0"/>
                <a:cs typeface="Georgia" charset="0"/>
              </a:rPr>
              <a:t>AU Total 2013-14 </a:t>
            </a:r>
            <a:r>
              <a:rPr lang="en-US" sz="1000" dirty="0">
                <a:latin typeface="Georgia" charset="0"/>
                <a:ea typeface="Georgia" charset="0"/>
                <a:cs typeface="Georgia" charset="0"/>
              </a:rPr>
              <a:t>= </a:t>
            </a:r>
            <a:r>
              <a:rPr lang="en-US" sz="1000" dirty="0" smtClean="0">
                <a:latin typeface="Georgia" charset="0"/>
                <a:ea typeface="Georgia" charset="0"/>
                <a:cs typeface="Georgia" charset="0"/>
              </a:rPr>
              <a:t>248,333 </a:t>
            </a:r>
            <a:r>
              <a:rPr lang="en-US" sz="1000" dirty="0" err="1">
                <a:latin typeface="Georgia" charset="0"/>
                <a:ea typeface="Georgia" charset="0"/>
                <a:cs typeface="Georgia" charset="0"/>
              </a:rPr>
              <a:t>GWh</a:t>
            </a:r>
            <a:endParaRPr lang="en-US" sz="1000" dirty="0">
              <a:latin typeface="Georgia" charset="0"/>
              <a:ea typeface="Georgia" charset="0"/>
              <a:cs typeface="Georgia" charset="0"/>
            </a:endParaRPr>
          </a:p>
        </p:txBody>
      </p:sp>
      <p:sp>
        <p:nvSpPr>
          <p:cNvPr id="14" name="TextBox 13"/>
          <p:cNvSpPr txBox="1"/>
          <p:nvPr/>
        </p:nvSpPr>
        <p:spPr>
          <a:xfrm>
            <a:off x="6222206" y="6457890"/>
            <a:ext cx="2921794" cy="400110"/>
          </a:xfrm>
          <a:prstGeom prst="rect">
            <a:avLst/>
          </a:prstGeom>
          <a:noFill/>
        </p:spPr>
        <p:txBody>
          <a:bodyPr wrap="square" rtlCol="0">
            <a:spAutoFit/>
          </a:bodyPr>
          <a:lstStyle/>
          <a:p>
            <a:r>
              <a:rPr lang="en-US" sz="1000" dirty="0" smtClean="0">
                <a:latin typeface="Georgia" charset="0"/>
                <a:ea typeface="Georgia" charset="0"/>
                <a:cs typeface="Georgia" charset="0"/>
              </a:rPr>
              <a:t>Source: </a:t>
            </a:r>
            <a:r>
              <a:rPr lang="en-US" sz="1000" dirty="0">
                <a:latin typeface="Georgia" charset="0"/>
                <a:ea typeface="Georgia" charset="0"/>
                <a:cs typeface="Georgia" charset="0"/>
              </a:rPr>
              <a:t>Ministry of Business, Innovation &amp; </a:t>
            </a:r>
            <a:r>
              <a:rPr lang="en-US" sz="1000" dirty="0" smtClean="0">
                <a:latin typeface="Georgia" charset="0"/>
                <a:ea typeface="Georgia" charset="0"/>
                <a:cs typeface="Georgia" charset="0"/>
              </a:rPr>
              <a:t>Employment 2016, NZ Total 2013 </a:t>
            </a:r>
            <a:r>
              <a:rPr lang="en-US" sz="1000" dirty="0">
                <a:latin typeface="Georgia" charset="0"/>
                <a:ea typeface="Georgia" charset="0"/>
                <a:cs typeface="Georgia" charset="0"/>
              </a:rPr>
              <a:t>= </a:t>
            </a:r>
            <a:r>
              <a:rPr lang="en-US" sz="1000" dirty="0" smtClean="0">
                <a:latin typeface="Georgia" charset="0"/>
                <a:ea typeface="Georgia" charset="0"/>
                <a:cs typeface="Georgia" charset="0"/>
              </a:rPr>
              <a:t>38,781 </a:t>
            </a:r>
            <a:r>
              <a:rPr lang="en-US" sz="1000" dirty="0" err="1">
                <a:latin typeface="Georgia" charset="0"/>
                <a:ea typeface="Georgia" charset="0"/>
                <a:cs typeface="Georgia" charset="0"/>
              </a:rPr>
              <a:t>GWh</a:t>
            </a:r>
            <a:endParaRPr lang="en-US" sz="1000" dirty="0">
              <a:latin typeface="Georgia" charset="0"/>
              <a:ea typeface="Georgia" charset="0"/>
              <a:cs typeface="Georgia" charset="0"/>
            </a:endParaRPr>
          </a:p>
        </p:txBody>
      </p:sp>
      <p:sp>
        <p:nvSpPr>
          <p:cNvPr id="2" name="Slide Number Placeholder 1"/>
          <p:cNvSpPr>
            <a:spLocks noGrp="1"/>
          </p:cNvSpPr>
          <p:nvPr>
            <p:ph type="sldNum" sz="quarter" idx="12"/>
          </p:nvPr>
        </p:nvSpPr>
        <p:spPr/>
        <p:txBody>
          <a:bodyPr/>
          <a:lstStyle/>
          <a:p>
            <a:pPr>
              <a:defRPr/>
            </a:pPr>
            <a:fld id="{2B58FAB4-4C79-4D87-84C0-9D751F76122B}" type="slidenum">
              <a:rPr lang="en-US" smtClean="0"/>
              <a:pPr>
                <a:defRPr/>
              </a:pPr>
              <a:t>66</a:t>
            </a:fld>
            <a:endParaRPr lang="en-US" dirty="0"/>
          </a:p>
        </p:txBody>
      </p:sp>
    </p:spTree>
    <p:extLst>
      <p:ext uri="{BB962C8B-B14F-4D97-AF65-F5344CB8AC3E}">
        <p14:creationId xmlns:p14="http://schemas.microsoft.com/office/powerpoint/2010/main" val="94168381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Cost Benefit Analysis</a:t>
            </a:r>
            <a:endParaRPr lang="en-AU" dirty="0"/>
          </a:p>
        </p:txBody>
      </p:sp>
      <p:sp>
        <p:nvSpPr>
          <p:cNvPr id="6" name="Content Placeholder 5"/>
          <p:cNvSpPr>
            <a:spLocks noGrp="1"/>
          </p:cNvSpPr>
          <p:nvPr>
            <p:ph idx="1"/>
          </p:nvPr>
        </p:nvSpPr>
        <p:spPr>
          <a:xfrm>
            <a:off x="457200" y="1272819"/>
            <a:ext cx="8229600" cy="4525963"/>
          </a:xfrm>
        </p:spPr>
        <p:txBody>
          <a:bodyPr>
            <a:normAutofit fontScale="92500" lnSpcReduction="10000"/>
          </a:bodyPr>
          <a:lstStyle/>
          <a:p>
            <a:r>
              <a:rPr lang="en-AU" dirty="0" smtClean="0"/>
              <a:t>Benefits</a:t>
            </a:r>
          </a:p>
          <a:p>
            <a:pPr lvl="1"/>
            <a:r>
              <a:rPr lang="en-AU" dirty="0" smtClean="0"/>
              <a:t>Reduced annual electricity running costs to the consumer</a:t>
            </a:r>
          </a:p>
          <a:p>
            <a:pPr lvl="1"/>
            <a:r>
              <a:rPr lang="en-AU" dirty="0" smtClean="0"/>
              <a:t>Simplification of regulations (not quantified)</a:t>
            </a:r>
          </a:p>
          <a:p>
            <a:endParaRPr lang="en-AU" dirty="0" smtClean="0"/>
          </a:p>
          <a:p>
            <a:r>
              <a:rPr lang="en-AU" dirty="0" smtClean="0"/>
              <a:t>Costs</a:t>
            </a:r>
          </a:p>
          <a:p>
            <a:pPr lvl="1"/>
            <a:r>
              <a:rPr lang="en-AU" dirty="0" smtClean="0"/>
              <a:t>Increased price of equipment due to </a:t>
            </a:r>
            <a:r>
              <a:rPr lang="en-AU" dirty="0"/>
              <a:t>efficient components (more metal/technology)</a:t>
            </a:r>
          </a:p>
          <a:p>
            <a:pPr lvl="1"/>
            <a:r>
              <a:rPr lang="en-AU" dirty="0" smtClean="0"/>
              <a:t>Government administration</a:t>
            </a:r>
          </a:p>
          <a:p>
            <a:pPr lvl="1"/>
            <a:r>
              <a:rPr lang="en-AU" dirty="0" smtClean="0"/>
              <a:t>Product suppliers for testing/administration </a:t>
            </a:r>
          </a:p>
        </p:txBody>
      </p:sp>
      <p:sp>
        <p:nvSpPr>
          <p:cNvPr id="2" name="Slide Number Placeholder 1"/>
          <p:cNvSpPr>
            <a:spLocks noGrp="1"/>
          </p:cNvSpPr>
          <p:nvPr>
            <p:ph type="sldNum" sz="quarter" idx="12"/>
          </p:nvPr>
        </p:nvSpPr>
        <p:spPr/>
        <p:txBody>
          <a:bodyPr/>
          <a:lstStyle/>
          <a:p>
            <a:pPr>
              <a:defRPr/>
            </a:pPr>
            <a:fld id="{2B58FAB4-4C79-4D87-84C0-9D751F76122B}" type="slidenum">
              <a:rPr lang="en-US" smtClean="0"/>
              <a:pPr>
                <a:defRPr/>
              </a:pPr>
              <a:t>67</a:t>
            </a:fld>
            <a:endParaRPr lang="en-US" dirty="0"/>
          </a:p>
        </p:txBody>
      </p:sp>
    </p:spTree>
    <p:extLst>
      <p:ext uri="{BB962C8B-B14F-4D97-AF65-F5344CB8AC3E}">
        <p14:creationId xmlns:p14="http://schemas.microsoft.com/office/powerpoint/2010/main" val="38414441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AU" dirty="0" smtClean="0"/>
              <a:t>Cost Benefit Analysis -  Energy Assumptions</a:t>
            </a:r>
            <a:endParaRPr lang="en-AU" dirty="0"/>
          </a:p>
        </p:txBody>
      </p:sp>
      <p:sp>
        <p:nvSpPr>
          <p:cNvPr id="6" name="Content Placeholder 5"/>
          <p:cNvSpPr>
            <a:spLocks noGrp="1"/>
          </p:cNvSpPr>
          <p:nvPr>
            <p:ph idx="1"/>
          </p:nvPr>
        </p:nvSpPr>
        <p:spPr>
          <a:xfrm>
            <a:off x="457200" y="1272819"/>
            <a:ext cx="8229600" cy="4525963"/>
          </a:xfrm>
        </p:spPr>
        <p:txBody>
          <a:bodyPr>
            <a:normAutofit fontScale="85000" lnSpcReduction="20000"/>
          </a:bodyPr>
          <a:lstStyle/>
          <a:p>
            <a:r>
              <a:rPr lang="en-AU" dirty="0" smtClean="0"/>
              <a:t>MEPS – applied to each of 15 groups</a:t>
            </a:r>
          </a:p>
          <a:p>
            <a:pPr lvl="1"/>
            <a:r>
              <a:rPr lang="en-AU" dirty="0" smtClean="0"/>
              <a:t>Option 2+ 3: by removing bottom 10%, 30% of registered models per group, model calculates resulting increase in sales weighted efficiency</a:t>
            </a:r>
          </a:p>
          <a:p>
            <a:pPr lvl="1"/>
            <a:r>
              <a:rPr lang="en-AU" dirty="0"/>
              <a:t>Option 4: Adopt EC 2017 </a:t>
            </a:r>
            <a:r>
              <a:rPr lang="en-AU" dirty="0" smtClean="0"/>
              <a:t>MEPS, removes from sale models that do not comply, </a:t>
            </a:r>
            <a:r>
              <a:rPr lang="en-AU" dirty="0"/>
              <a:t>model calculates resulting </a:t>
            </a:r>
            <a:r>
              <a:rPr lang="en-AU" dirty="0" smtClean="0"/>
              <a:t>increase </a:t>
            </a:r>
            <a:r>
              <a:rPr lang="en-AU" dirty="0"/>
              <a:t>in sales weighted efficiency</a:t>
            </a:r>
            <a:endParaRPr lang="en-AU" dirty="0" smtClean="0"/>
          </a:p>
          <a:p>
            <a:pPr marL="0" indent="0">
              <a:buNone/>
            </a:pPr>
            <a:r>
              <a:rPr lang="en-AU" dirty="0" smtClean="0"/>
              <a:t> </a:t>
            </a:r>
          </a:p>
          <a:p>
            <a:r>
              <a:rPr lang="en-AU" dirty="0" smtClean="0"/>
              <a:t>Labelling</a:t>
            </a:r>
          </a:p>
          <a:p>
            <a:pPr lvl="1"/>
            <a:r>
              <a:rPr lang="en-AU" dirty="0"/>
              <a:t>Sales weighted efficiency is assumed to increase above BAU by 0.5% </a:t>
            </a:r>
            <a:r>
              <a:rPr lang="en-AU" dirty="0" smtClean="0"/>
              <a:t>p.a. </a:t>
            </a:r>
            <a:r>
              <a:rPr lang="en-AU" dirty="0"/>
              <a:t>for 5 years post label introduction </a:t>
            </a:r>
            <a:r>
              <a:rPr lang="en-AU" dirty="0" smtClean="0"/>
              <a:t>(source: evaluations of other labelled products)</a:t>
            </a:r>
            <a:endParaRPr lang="en-AU" dirty="0"/>
          </a:p>
        </p:txBody>
      </p:sp>
      <p:sp>
        <p:nvSpPr>
          <p:cNvPr id="2" name="Slide Number Placeholder 1"/>
          <p:cNvSpPr>
            <a:spLocks noGrp="1"/>
          </p:cNvSpPr>
          <p:nvPr>
            <p:ph type="sldNum" sz="quarter" idx="12"/>
          </p:nvPr>
        </p:nvSpPr>
        <p:spPr/>
        <p:txBody>
          <a:bodyPr/>
          <a:lstStyle/>
          <a:p>
            <a:pPr>
              <a:defRPr/>
            </a:pPr>
            <a:fld id="{2B58FAB4-4C79-4D87-84C0-9D751F76122B}" type="slidenum">
              <a:rPr lang="en-US" smtClean="0"/>
              <a:pPr>
                <a:defRPr/>
              </a:pPr>
              <a:t>68</a:t>
            </a:fld>
            <a:endParaRPr lang="en-US" dirty="0"/>
          </a:p>
        </p:txBody>
      </p:sp>
    </p:spTree>
    <p:extLst>
      <p:ext uri="{BB962C8B-B14F-4D97-AF65-F5344CB8AC3E}">
        <p14:creationId xmlns:p14="http://schemas.microsoft.com/office/powerpoint/2010/main" val="382427951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AU" dirty="0"/>
              <a:t>Cost Benefit Analysis - Price </a:t>
            </a:r>
            <a:r>
              <a:rPr lang="en-AU" dirty="0" smtClean="0"/>
              <a:t>Efficiency Relationship</a:t>
            </a:r>
            <a:endParaRPr lang="en-AU" dirty="0"/>
          </a:p>
        </p:txBody>
      </p:sp>
      <p:sp>
        <p:nvSpPr>
          <p:cNvPr id="5" name="Content Placeholder 4"/>
          <p:cNvSpPr>
            <a:spLocks noGrp="1"/>
          </p:cNvSpPr>
          <p:nvPr>
            <p:ph idx="1"/>
          </p:nvPr>
        </p:nvSpPr>
        <p:spPr>
          <a:xfrm>
            <a:off x="457200" y="1272819"/>
            <a:ext cx="8229600" cy="4525963"/>
          </a:xfrm>
        </p:spPr>
        <p:txBody>
          <a:bodyPr>
            <a:normAutofit fontScale="85000" lnSpcReduction="20000"/>
          </a:bodyPr>
          <a:lstStyle/>
          <a:p>
            <a:r>
              <a:rPr lang="en-AU" dirty="0"/>
              <a:t>PE ratio is the ratio of the percentage increase in both price and </a:t>
            </a:r>
            <a:r>
              <a:rPr lang="en-AU" dirty="0" smtClean="0"/>
              <a:t>efficiency:</a:t>
            </a:r>
          </a:p>
          <a:p>
            <a:pPr lvl="1"/>
            <a:r>
              <a:rPr lang="en-AU" dirty="0" smtClean="0"/>
              <a:t>Detailed analysis of multiple efficiency measures (LED, EC fans, HE doors, electronic thermostats, etc.) applied to different cabinets </a:t>
            </a:r>
          </a:p>
          <a:p>
            <a:pPr lvl="1"/>
            <a:r>
              <a:rPr lang="en-AU" dirty="0" smtClean="0"/>
              <a:t>Cost </a:t>
            </a:r>
            <a:r>
              <a:rPr lang="en-AU" dirty="0"/>
              <a:t>impact was derived </a:t>
            </a:r>
            <a:r>
              <a:rPr lang="en-AU" dirty="0" smtClean="0"/>
              <a:t>for </a:t>
            </a:r>
            <a:r>
              <a:rPr lang="en-AU" dirty="0"/>
              <a:t>all the </a:t>
            </a:r>
            <a:r>
              <a:rPr lang="en-AU" dirty="0" smtClean="0"/>
              <a:t>units and price </a:t>
            </a:r>
            <a:r>
              <a:rPr lang="en-AU" dirty="0"/>
              <a:t>efficiency ratio of 0.5 was found </a:t>
            </a:r>
            <a:endParaRPr lang="en-AU" dirty="0" smtClean="0"/>
          </a:p>
          <a:p>
            <a:pPr lvl="1"/>
            <a:r>
              <a:rPr lang="en-AU" dirty="0" smtClean="0"/>
              <a:t>i.e. incremental </a:t>
            </a:r>
            <a:r>
              <a:rPr lang="en-AU" dirty="0"/>
              <a:t>prices are increased by 5% for each 10% improvement in </a:t>
            </a:r>
            <a:r>
              <a:rPr lang="en-AU" dirty="0" smtClean="0"/>
              <a:t>efficiency</a:t>
            </a:r>
          </a:p>
          <a:p>
            <a:endParaRPr lang="en-AU" dirty="0" smtClean="0"/>
          </a:p>
          <a:p>
            <a:r>
              <a:rPr lang="en-AU" dirty="0" smtClean="0"/>
              <a:t>5</a:t>
            </a:r>
            <a:r>
              <a:rPr lang="en-AU" dirty="0"/>
              <a:t>% </a:t>
            </a:r>
            <a:r>
              <a:rPr lang="en-AU" dirty="0" smtClean="0"/>
              <a:t>p.a. reduction in costs </a:t>
            </a:r>
            <a:r>
              <a:rPr lang="en-AU" dirty="0"/>
              <a:t>was applied to account for the learning </a:t>
            </a:r>
            <a:r>
              <a:rPr lang="en-AU" dirty="0" smtClean="0"/>
              <a:t>effect</a:t>
            </a:r>
          </a:p>
        </p:txBody>
      </p:sp>
      <p:sp>
        <p:nvSpPr>
          <p:cNvPr id="3" name="Slide Number Placeholder 2"/>
          <p:cNvSpPr>
            <a:spLocks noGrp="1"/>
          </p:cNvSpPr>
          <p:nvPr>
            <p:ph type="sldNum" sz="quarter" idx="12"/>
          </p:nvPr>
        </p:nvSpPr>
        <p:spPr/>
        <p:txBody>
          <a:bodyPr/>
          <a:lstStyle/>
          <a:p>
            <a:pPr>
              <a:defRPr/>
            </a:pPr>
            <a:fld id="{2B58FAB4-4C79-4D87-84C0-9D751F76122B}" type="slidenum">
              <a:rPr lang="en-US" smtClean="0"/>
              <a:pPr>
                <a:defRPr/>
              </a:pPr>
              <a:t>69</a:t>
            </a:fld>
            <a:endParaRPr lang="en-US" dirty="0"/>
          </a:p>
        </p:txBody>
      </p:sp>
    </p:spTree>
    <p:extLst>
      <p:ext uri="{BB962C8B-B14F-4D97-AF65-F5344CB8AC3E}">
        <p14:creationId xmlns:p14="http://schemas.microsoft.com/office/powerpoint/2010/main" val="580348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7451766" cy="4525963"/>
          </a:xfrm>
        </p:spPr>
        <p:txBody>
          <a:bodyPr/>
          <a:lstStyle/>
          <a:p>
            <a:pPr>
              <a:lnSpc>
                <a:spcPct val="114000"/>
              </a:lnSpc>
              <a:spcBef>
                <a:spcPts val="300"/>
              </a:spcBef>
              <a:spcAft>
                <a:spcPts val="600"/>
              </a:spcAft>
            </a:pPr>
            <a:r>
              <a:rPr lang="en-NZ" sz="2000" dirty="0" smtClean="0"/>
              <a:t>Lack of awareness (clarity, timing of info, size &amp; nature of lifetime cost/opportunity)</a:t>
            </a:r>
          </a:p>
          <a:p>
            <a:pPr>
              <a:lnSpc>
                <a:spcPct val="114000"/>
              </a:lnSpc>
              <a:spcBef>
                <a:spcPts val="300"/>
              </a:spcBef>
              <a:spcAft>
                <a:spcPts val="600"/>
              </a:spcAft>
            </a:pPr>
            <a:r>
              <a:rPr lang="en-NZ" sz="2000" dirty="0" smtClean="0"/>
              <a:t>Energy = Low priority – day to day – or production/health</a:t>
            </a:r>
          </a:p>
          <a:p>
            <a:pPr>
              <a:lnSpc>
                <a:spcPct val="114000"/>
              </a:lnSpc>
              <a:spcBef>
                <a:spcPts val="300"/>
              </a:spcBef>
              <a:spcAft>
                <a:spcPts val="600"/>
              </a:spcAft>
            </a:pPr>
            <a:r>
              <a:rPr lang="en-NZ" sz="2000" dirty="0" smtClean="0"/>
              <a:t>Capital cost – or – low risk</a:t>
            </a:r>
          </a:p>
          <a:p>
            <a:pPr>
              <a:lnSpc>
                <a:spcPct val="114000"/>
              </a:lnSpc>
              <a:spcBef>
                <a:spcPts val="300"/>
              </a:spcBef>
              <a:spcAft>
                <a:spcPts val="600"/>
              </a:spcAft>
            </a:pPr>
            <a:r>
              <a:rPr lang="en-NZ" sz="2000" dirty="0" smtClean="0"/>
              <a:t>Split incentives – buyer doesn’t pay for energy</a:t>
            </a:r>
          </a:p>
          <a:p>
            <a:pPr>
              <a:lnSpc>
                <a:spcPct val="114000"/>
              </a:lnSpc>
              <a:spcBef>
                <a:spcPts val="300"/>
              </a:spcBef>
              <a:spcAft>
                <a:spcPts val="600"/>
              </a:spcAft>
            </a:pPr>
            <a:r>
              <a:rPr lang="en-NZ" sz="2000" dirty="0" smtClean="0"/>
              <a:t>$ electricity doesn’t reflect environmental price</a:t>
            </a:r>
          </a:p>
          <a:p>
            <a:pPr marL="0" indent="0">
              <a:lnSpc>
                <a:spcPct val="114000"/>
              </a:lnSpc>
              <a:spcBef>
                <a:spcPts val="300"/>
              </a:spcBef>
              <a:spcAft>
                <a:spcPts val="600"/>
              </a:spcAft>
              <a:buNone/>
            </a:pPr>
            <a:r>
              <a:rPr lang="en-NZ" altLang="en-US" sz="2400" dirty="0" smtClean="0">
                <a:solidFill>
                  <a:srgbClr val="FF0000"/>
                </a:solidFill>
              </a:rPr>
              <a:t>✬</a:t>
            </a:r>
            <a:r>
              <a:rPr lang="en-NZ" altLang="en-US" sz="2000" dirty="0" smtClean="0">
                <a:solidFill>
                  <a:srgbClr val="003399"/>
                </a:solidFill>
              </a:rPr>
              <a:t> </a:t>
            </a:r>
            <a:r>
              <a:rPr lang="en-NZ" sz="2000" dirty="0" smtClean="0"/>
              <a:t>Buyers use/pay for more energy than necessary</a:t>
            </a:r>
          </a:p>
          <a:p>
            <a:pPr marL="0" indent="0">
              <a:lnSpc>
                <a:spcPct val="114000"/>
              </a:lnSpc>
              <a:spcBef>
                <a:spcPts val="300"/>
              </a:spcBef>
              <a:spcAft>
                <a:spcPts val="600"/>
              </a:spcAft>
              <a:buNone/>
            </a:pPr>
            <a:endParaRPr lang="en-NZ" sz="2000" dirty="0"/>
          </a:p>
        </p:txBody>
      </p:sp>
      <p:sp>
        <p:nvSpPr>
          <p:cNvPr id="4" name="Title 1"/>
          <p:cNvSpPr>
            <a:spLocks noGrp="1"/>
          </p:cNvSpPr>
          <p:nvPr>
            <p:ph type="title"/>
          </p:nvPr>
        </p:nvSpPr>
        <p:spPr>
          <a:xfrm>
            <a:off x="457200" y="0"/>
            <a:ext cx="8229600" cy="989013"/>
          </a:xfrm>
        </p:spPr>
        <p:txBody>
          <a:bodyPr/>
          <a:lstStyle/>
          <a:p>
            <a:r>
              <a:rPr lang="en-NZ" dirty="0" smtClean="0"/>
              <a:t>Why doesn’t energy efficiency take off?</a:t>
            </a:r>
            <a:endParaRPr lang="en-NZ" dirty="0"/>
          </a:p>
        </p:txBody>
      </p:sp>
      <p:sp>
        <p:nvSpPr>
          <p:cNvPr id="2" name="Slide Number Placeholder 1"/>
          <p:cNvSpPr>
            <a:spLocks noGrp="1"/>
          </p:cNvSpPr>
          <p:nvPr>
            <p:ph type="sldNum" sz="quarter" idx="12"/>
          </p:nvPr>
        </p:nvSpPr>
        <p:spPr/>
        <p:txBody>
          <a:bodyPr/>
          <a:lstStyle/>
          <a:p>
            <a:pPr>
              <a:defRPr/>
            </a:pPr>
            <a:fld id="{E286D6FB-CE2D-4FCF-BDE2-16A4E371775E}" type="slidenum">
              <a:rPr lang="en-US" smtClean="0"/>
              <a:pPr>
                <a:defRPr/>
              </a:pPr>
              <a:t>7</a:t>
            </a:fld>
            <a:endParaRPr lang="en-US" dirty="0"/>
          </a:p>
        </p:txBody>
      </p:sp>
    </p:spTree>
    <p:extLst>
      <p:ext uri="{BB962C8B-B14F-4D97-AF65-F5344CB8AC3E}">
        <p14:creationId xmlns:p14="http://schemas.microsoft.com/office/powerpoint/2010/main" val="26363846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t>Cost Benefit Analysis - </a:t>
            </a:r>
            <a:r>
              <a:rPr lang="en-AU" dirty="0" smtClean="0"/>
              <a:t>Other Costs</a:t>
            </a:r>
            <a:endParaRPr lang="en-AU" dirty="0"/>
          </a:p>
        </p:txBody>
      </p:sp>
      <p:sp>
        <p:nvSpPr>
          <p:cNvPr id="6" name="Content Placeholder 5"/>
          <p:cNvSpPr>
            <a:spLocks noGrp="1"/>
          </p:cNvSpPr>
          <p:nvPr>
            <p:ph idx="1"/>
          </p:nvPr>
        </p:nvSpPr>
        <p:spPr>
          <a:xfrm>
            <a:off x="457200" y="1272819"/>
            <a:ext cx="8229600" cy="4525963"/>
          </a:xfrm>
        </p:spPr>
        <p:txBody>
          <a:bodyPr>
            <a:normAutofit fontScale="92500" lnSpcReduction="10000"/>
          </a:bodyPr>
          <a:lstStyle/>
          <a:p>
            <a:r>
              <a:rPr lang="en-AU" dirty="0"/>
              <a:t>Total incremental cost to </a:t>
            </a:r>
            <a:r>
              <a:rPr lang="en-AU" dirty="0" smtClean="0"/>
              <a:t>Government</a:t>
            </a:r>
          </a:p>
          <a:p>
            <a:pPr lvl="1"/>
            <a:r>
              <a:rPr lang="en-AU" dirty="0" smtClean="0"/>
              <a:t>$</a:t>
            </a:r>
            <a:r>
              <a:rPr lang="en-AU" dirty="0"/>
              <a:t>240,000 </a:t>
            </a:r>
            <a:r>
              <a:rPr lang="en-AU" dirty="0" smtClean="0"/>
              <a:t>p.a. </a:t>
            </a:r>
            <a:r>
              <a:rPr lang="en-AU" dirty="0"/>
              <a:t>to $290,000 </a:t>
            </a:r>
            <a:r>
              <a:rPr lang="en-AU" dirty="0" smtClean="0"/>
              <a:t>p.a.</a:t>
            </a:r>
          </a:p>
          <a:p>
            <a:endParaRPr lang="en-AU" dirty="0" smtClean="0"/>
          </a:p>
          <a:p>
            <a:r>
              <a:rPr lang="en-AU" dirty="0" smtClean="0"/>
              <a:t>Industry Costs</a:t>
            </a:r>
          </a:p>
          <a:p>
            <a:pPr lvl="1"/>
            <a:r>
              <a:rPr lang="en-AU" dirty="0"/>
              <a:t>Incremental cost per supplier per year ranged from $18,000 to $</a:t>
            </a:r>
            <a:r>
              <a:rPr lang="en-AU" dirty="0" smtClean="0"/>
              <a:t>35,000</a:t>
            </a:r>
          </a:p>
          <a:p>
            <a:pPr lvl="1"/>
            <a:r>
              <a:rPr lang="en-AU" dirty="0"/>
              <a:t>Model test cost is around $</a:t>
            </a:r>
            <a:r>
              <a:rPr lang="en-AU" dirty="0" smtClean="0"/>
              <a:t>6,500 each</a:t>
            </a:r>
          </a:p>
          <a:p>
            <a:pPr lvl="2"/>
            <a:r>
              <a:rPr lang="en-AU" dirty="0" smtClean="0"/>
              <a:t>50 more may be tested as they just passed MEPS</a:t>
            </a:r>
          </a:p>
          <a:p>
            <a:pPr lvl="1"/>
            <a:r>
              <a:rPr lang="en-AU" dirty="0" smtClean="0"/>
              <a:t>Registration fees were not included as they are treated  as a “pass through” to government</a:t>
            </a:r>
            <a:endParaRPr lang="en-AU" dirty="0"/>
          </a:p>
        </p:txBody>
      </p:sp>
      <p:sp>
        <p:nvSpPr>
          <p:cNvPr id="2" name="Slide Number Placeholder 1"/>
          <p:cNvSpPr>
            <a:spLocks noGrp="1"/>
          </p:cNvSpPr>
          <p:nvPr>
            <p:ph type="sldNum" sz="quarter" idx="12"/>
          </p:nvPr>
        </p:nvSpPr>
        <p:spPr/>
        <p:txBody>
          <a:bodyPr/>
          <a:lstStyle/>
          <a:p>
            <a:pPr>
              <a:defRPr/>
            </a:pPr>
            <a:fld id="{2B58FAB4-4C79-4D87-84C0-9D751F76122B}" type="slidenum">
              <a:rPr lang="en-US" smtClean="0"/>
              <a:pPr>
                <a:defRPr/>
              </a:pPr>
              <a:t>70</a:t>
            </a:fld>
            <a:endParaRPr lang="en-US" dirty="0"/>
          </a:p>
        </p:txBody>
      </p:sp>
    </p:spTree>
    <p:extLst>
      <p:ext uri="{BB962C8B-B14F-4D97-AF65-F5344CB8AC3E}">
        <p14:creationId xmlns:p14="http://schemas.microsoft.com/office/powerpoint/2010/main" val="6311672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Options Under Consideration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5767318"/>
              </p:ext>
            </p:extLst>
          </p:nvPr>
        </p:nvGraphicFramePr>
        <p:xfrm>
          <a:off x="63797" y="1337931"/>
          <a:ext cx="9030582" cy="4175760"/>
        </p:xfrm>
        <a:graphic>
          <a:graphicData uri="http://schemas.openxmlformats.org/drawingml/2006/table">
            <a:tbl>
              <a:tblPr firstRow="1" bandRow="1">
                <a:tableStyleId>{5C22544A-7EE6-4342-B048-85BDC9FD1C3A}</a:tableStyleId>
              </a:tblPr>
              <a:tblGrid>
                <a:gridCol w="1960127"/>
                <a:gridCol w="1414091"/>
                <a:gridCol w="1414091"/>
                <a:gridCol w="1414091"/>
                <a:gridCol w="1414091"/>
                <a:gridCol w="1414091"/>
              </a:tblGrid>
              <a:tr h="370840">
                <a:tc>
                  <a:txBody>
                    <a:bodyPr/>
                    <a:lstStyle/>
                    <a:p>
                      <a:endParaRPr lang="en-US" sz="1400" dirty="0">
                        <a:latin typeface="Georgia" charset="0"/>
                        <a:ea typeface="Georgia" charset="0"/>
                        <a:cs typeface="Georgia" charset="0"/>
                      </a:endParaRPr>
                    </a:p>
                  </a:txBody>
                  <a:tcPr/>
                </a:tc>
                <a:tc>
                  <a:txBody>
                    <a:bodyPr/>
                    <a:lstStyle/>
                    <a:p>
                      <a:r>
                        <a:rPr lang="en-US" sz="1400" dirty="0" smtClean="0"/>
                        <a:t>Option 1 – BAU</a:t>
                      </a:r>
                      <a:endParaRPr lang="en-US" sz="1400" dirty="0">
                        <a:latin typeface="Georgia" charset="0"/>
                        <a:ea typeface="Georgia" charset="0"/>
                        <a:cs typeface="Georgia" charset="0"/>
                      </a:endParaRPr>
                    </a:p>
                  </a:txBody>
                  <a:tcPr/>
                </a:tc>
                <a:tc>
                  <a:txBody>
                    <a:bodyPr/>
                    <a:lstStyle/>
                    <a:p>
                      <a:r>
                        <a:rPr lang="en-US" sz="1400" dirty="0" smtClean="0"/>
                        <a:t>Option 2 –EN and ISO test methods,    AU/NZ MEPS 10%,</a:t>
                      </a:r>
                    </a:p>
                    <a:p>
                      <a:r>
                        <a:rPr lang="en-US" sz="1400" dirty="0" smtClean="0"/>
                        <a:t>labelling </a:t>
                      </a:r>
                      <a:endParaRPr lang="en-US" sz="1400" dirty="0">
                        <a:latin typeface="Georgia" charset="0"/>
                        <a:ea typeface="Georgia" charset="0"/>
                        <a:cs typeface="Georgia" charset="0"/>
                      </a:endParaRPr>
                    </a:p>
                  </a:txBody>
                  <a:tcPr/>
                </a:tc>
                <a:tc>
                  <a:txBody>
                    <a:bodyPr/>
                    <a:lstStyle/>
                    <a:p>
                      <a:r>
                        <a:rPr lang="en-US" sz="1400" dirty="0" smtClean="0"/>
                        <a:t>Option 3 – EN and ISO test methods,    AU/NZ MEPS 30%,</a:t>
                      </a:r>
                    </a:p>
                    <a:p>
                      <a:r>
                        <a:rPr lang="en-US" sz="1400" dirty="0" smtClean="0"/>
                        <a:t>labelling </a:t>
                      </a:r>
                      <a:endParaRPr lang="en-US" sz="1400" dirty="0">
                        <a:latin typeface="Georgia" charset="0"/>
                        <a:ea typeface="Georgia" charset="0"/>
                        <a:cs typeface="Georgia" charset="0"/>
                      </a:endParaRPr>
                    </a:p>
                  </a:txBody>
                  <a:tcPr/>
                </a:tc>
                <a:tc>
                  <a:txBody>
                    <a:bodyPr/>
                    <a:lstStyle/>
                    <a:p>
                      <a:r>
                        <a:rPr lang="en-US" sz="1400" dirty="0" smtClean="0"/>
                        <a:t>Option 4 –  EN and ISO test methods,  EC  MEPS,  labelling</a:t>
                      </a:r>
                      <a:endParaRPr lang="en-US" sz="1400" dirty="0">
                        <a:latin typeface="Georgia" charset="0"/>
                        <a:ea typeface="Georgia" charset="0"/>
                        <a:cs typeface="Georgia" charset="0"/>
                      </a:endParaRPr>
                    </a:p>
                  </a:txBody>
                  <a:tcPr/>
                </a:tc>
                <a:tc>
                  <a:txBody>
                    <a:bodyPr/>
                    <a:lstStyle/>
                    <a:p>
                      <a:r>
                        <a:rPr lang="en-US" sz="1400" dirty="0" smtClean="0"/>
                        <a:t>Option 5 – non-regulatory options (in addition to BAU</a:t>
                      </a:r>
                      <a:endParaRPr lang="en-US" sz="1400" dirty="0">
                        <a:latin typeface="Georgia" charset="0"/>
                        <a:ea typeface="Georgia" charset="0"/>
                        <a:cs typeface="Georgia" charset="0"/>
                      </a:endParaRPr>
                    </a:p>
                  </a:txBody>
                  <a:tcPr/>
                </a:tc>
              </a:tr>
              <a:tr h="518160">
                <a:tc>
                  <a:txBody>
                    <a:bodyPr/>
                    <a:lstStyle/>
                    <a:p>
                      <a:r>
                        <a:rPr lang="en-US" sz="1400" dirty="0" smtClean="0"/>
                        <a:t>Move to International ISO and EN test methods</a:t>
                      </a:r>
                      <a:endParaRPr lang="en-US" sz="1400" dirty="0">
                        <a:latin typeface="Georgia" charset="0"/>
                        <a:ea typeface="Georgia" charset="0"/>
                        <a:cs typeface="Georgia"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a:t>
                      </a:r>
                      <a:endParaRPr lang="en-US" sz="1400" dirty="0" smtClean="0">
                        <a:latin typeface="Georgia" charset="0"/>
                        <a:ea typeface="Georgia" charset="0"/>
                        <a:cs typeface="Georgia"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a:t>
                      </a:r>
                      <a:endParaRPr lang="en-US" sz="1400" dirty="0" smtClean="0">
                        <a:latin typeface="Georgia" charset="0"/>
                        <a:ea typeface="Georgia" charset="0"/>
                        <a:cs typeface="Georgia"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a:t>
                      </a:r>
                      <a:endParaRPr lang="en-US" sz="1400" dirty="0" smtClean="0">
                        <a:latin typeface="Georgia" charset="0"/>
                        <a:ea typeface="Georgia" charset="0"/>
                        <a:cs typeface="Georgia"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a:t>
                      </a:r>
                      <a:endParaRPr lang="en-US" sz="1400" dirty="0" smtClean="0">
                        <a:latin typeface="Georgia" charset="0"/>
                        <a:ea typeface="Georgia" charset="0"/>
                        <a:cs typeface="Georgia"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a:t>
                      </a:r>
                      <a:endParaRPr lang="en-US" sz="1400" dirty="0" smtClean="0">
                        <a:latin typeface="Georgia" charset="0"/>
                        <a:ea typeface="Georgia" charset="0"/>
                        <a:cs typeface="Georgia" charset="0"/>
                      </a:endParaRPr>
                    </a:p>
                  </a:txBody>
                  <a:tcPr anchor="ctr"/>
                </a:tc>
              </a:tr>
              <a:tr h="518160">
                <a:tc>
                  <a:txBody>
                    <a:bodyPr/>
                    <a:lstStyle/>
                    <a:p>
                      <a:r>
                        <a:rPr lang="en-US" sz="1400" dirty="0" smtClean="0"/>
                        <a:t>New AU/NZ MEPS levels</a:t>
                      </a:r>
                      <a:endParaRPr lang="en-US" sz="1400" dirty="0">
                        <a:latin typeface="Georgia" charset="0"/>
                        <a:ea typeface="Georgia" charset="0"/>
                        <a:cs typeface="Georgia" charset="0"/>
                      </a:endParaRPr>
                    </a:p>
                  </a:txBody>
                  <a:tcPr anchor="ctr"/>
                </a:tc>
                <a:tc>
                  <a:txBody>
                    <a:bodyPr/>
                    <a:lstStyle/>
                    <a:p>
                      <a:pPr algn="ctr"/>
                      <a:r>
                        <a:rPr lang="en-US" sz="1400" dirty="0" smtClean="0"/>
                        <a:t>✗</a:t>
                      </a:r>
                      <a:endParaRPr lang="en-US" sz="1400" dirty="0">
                        <a:latin typeface="Georgia" charset="0"/>
                        <a:ea typeface="Georgia" charset="0"/>
                        <a:cs typeface="Georgia"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a:t>
                      </a:r>
                      <a:endParaRPr lang="en-US" sz="1400" dirty="0" smtClean="0">
                        <a:latin typeface="Georgia" charset="0"/>
                        <a:ea typeface="Georgia" charset="0"/>
                        <a:cs typeface="Georgia"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a:t>
                      </a:r>
                      <a:endParaRPr lang="en-US" sz="1400" dirty="0" smtClean="0">
                        <a:latin typeface="Georgia" charset="0"/>
                        <a:ea typeface="Georgia" charset="0"/>
                        <a:cs typeface="Georgia"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a:t>
                      </a:r>
                      <a:endParaRPr lang="en-US" sz="1400" dirty="0" smtClean="0">
                        <a:latin typeface="Georgia" charset="0"/>
                        <a:ea typeface="Georgia" charset="0"/>
                        <a:cs typeface="Georgia"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a:t>
                      </a:r>
                      <a:endParaRPr lang="en-US" sz="1400" dirty="0" smtClean="0">
                        <a:latin typeface="Georgia" charset="0"/>
                        <a:ea typeface="Georgia" charset="0"/>
                        <a:cs typeface="Georgia" charset="0"/>
                      </a:endParaRPr>
                    </a:p>
                  </a:txBody>
                  <a:tcPr anchor="ctr"/>
                </a:tc>
              </a:tr>
              <a:tr h="518160">
                <a:tc>
                  <a:txBody>
                    <a:bodyPr/>
                    <a:lstStyle/>
                    <a:p>
                      <a:r>
                        <a:rPr lang="en-US" sz="1400" dirty="0" smtClean="0"/>
                        <a:t>EC MEPS levels</a:t>
                      </a:r>
                      <a:endParaRPr lang="en-US" sz="1400" dirty="0">
                        <a:latin typeface="Georgia" charset="0"/>
                        <a:ea typeface="Georgia" charset="0"/>
                        <a:cs typeface="Georgia"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a:t>
                      </a:r>
                      <a:endParaRPr lang="en-US" sz="1400" dirty="0" smtClean="0">
                        <a:latin typeface="Georgia" charset="0"/>
                        <a:ea typeface="Georgia" charset="0"/>
                        <a:cs typeface="Georgia"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a:t>
                      </a:r>
                      <a:endParaRPr lang="en-US" sz="1400" dirty="0" smtClean="0">
                        <a:latin typeface="Georgia" charset="0"/>
                        <a:ea typeface="Georgia" charset="0"/>
                        <a:cs typeface="Georgia"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a:t>
                      </a:r>
                      <a:endParaRPr lang="en-US" sz="1400" dirty="0" smtClean="0">
                        <a:latin typeface="Georgia" charset="0"/>
                        <a:ea typeface="Georgia" charset="0"/>
                        <a:cs typeface="Georgia"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a:t>
                      </a:r>
                      <a:endParaRPr lang="en-US" sz="1400" dirty="0" smtClean="0">
                        <a:latin typeface="Georgia" charset="0"/>
                        <a:ea typeface="Georgia" charset="0"/>
                        <a:cs typeface="Georgia"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a:t>
                      </a:r>
                      <a:endParaRPr lang="en-US" sz="1400" dirty="0" smtClean="0">
                        <a:latin typeface="Georgia" charset="0"/>
                        <a:ea typeface="Georgia" charset="0"/>
                        <a:cs typeface="Georgia" charset="0"/>
                      </a:endParaRPr>
                    </a:p>
                  </a:txBody>
                  <a:tcPr anchor="ctr"/>
                </a:tc>
              </a:tr>
              <a:tr h="518160">
                <a:tc>
                  <a:txBody>
                    <a:bodyPr/>
                    <a:lstStyle/>
                    <a:p>
                      <a:r>
                        <a:rPr lang="en-US" sz="1400" dirty="0" smtClean="0"/>
                        <a:t>Labelling</a:t>
                      </a:r>
                      <a:endParaRPr lang="en-US" sz="1400" dirty="0">
                        <a:latin typeface="Georgia" charset="0"/>
                        <a:ea typeface="Georgia" charset="0"/>
                        <a:cs typeface="Georgia"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a:t>
                      </a:r>
                      <a:endParaRPr lang="en-US" sz="1400" dirty="0" smtClean="0">
                        <a:latin typeface="Georgia" charset="0"/>
                        <a:ea typeface="Georgia" charset="0"/>
                        <a:cs typeface="Georgia"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a:t>
                      </a:r>
                      <a:endParaRPr lang="en-US" sz="1400" dirty="0" smtClean="0">
                        <a:latin typeface="Georgia" charset="0"/>
                        <a:ea typeface="Georgia" charset="0"/>
                        <a:cs typeface="Georgia"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a:t>
                      </a:r>
                      <a:endParaRPr lang="en-US" sz="1400" dirty="0" smtClean="0">
                        <a:latin typeface="Georgia" charset="0"/>
                        <a:ea typeface="Georgia" charset="0"/>
                        <a:cs typeface="Georgia"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a:t>
                      </a:r>
                      <a:endParaRPr lang="en-US" sz="1400" dirty="0" smtClean="0">
                        <a:latin typeface="Georgia" charset="0"/>
                        <a:ea typeface="Georgia" charset="0"/>
                        <a:cs typeface="Georgia" charset="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a:t>
                      </a:r>
                      <a:endParaRPr lang="en-US" sz="1400" dirty="0" smtClean="0">
                        <a:latin typeface="Georgia" charset="0"/>
                        <a:ea typeface="Georgia" charset="0"/>
                        <a:cs typeface="Georgia" charset="0"/>
                      </a:endParaRPr>
                    </a:p>
                  </a:txBody>
                  <a:tcPr anchor="ctr"/>
                </a:tc>
              </a:tr>
              <a:tr h="518160">
                <a:tc>
                  <a:txBody>
                    <a:bodyPr/>
                    <a:lstStyle/>
                    <a:p>
                      <a:r>
                        <a:rPr lang="en-US" sz="1400" dirty="0" smtClean="0"/>
                        <a:t>Modelled date of implementation</a:t>
                      </a:r>
                      <a:endParaRPr lang="en-US" sz="1400" dirty="0">
                        <a:latin typeface="Georgia" charset="0"/>
                        <a:ea typeface="Georgia" charset="0"/>
                        <a:cs typeface="Georgia" charset="0"/>
                      </a:endParaRPr>
                    </a:p>
                  </a:txBody>
                  <a:tcPr anchor="ctr"/>
                </a:tc>
                <a:tc>
                  <a:txBody>
                    <a:bodyPr/>
                    <a:lstStyle/>
                    <a:p>
                      <a:pPr algn="ctr"/>
                      <a:r>
                        <a:rPr lang="en-US" sz="1400" dirty="0" smtClean="0"/>
                        <a:t>N.A.</a:t>
                      </a:r>
                      <a:endParaRPr lang="en-US" sz="1400" dirty="0">
                        <a:latin typeface="Georgia" charset="0"/>
                        <a:ea typeface="Georgia" charset="0"/>
                        <a:cs typeface="Georgia" charset="0"/>
                      </a:endParaRPr>
                    </a:p>
                  </a:txBody>
                  <a:tcPr anchor="ctr"/>
                </a:tc>
                <a:tc>
                  <a:txBody>
                    <a:bodyPr/>
                    <a:lstStyle/>
                    <a:p>
                      <a:pPr algn="ctr"/>
                      <a:r>
                        <a:rPr lang="en-US" sz="1400" dirty="0" smtClean="0"/>
                        <a:t>2017</a:t>
                      </a:r>
                      <a:endParaRPr lang="en-US" sz="1400" dirty="0">
                        <a:latin typeface="Georgia" charset="0"/>
                        <a:ea typeface="Georgia" charset="0"/>
                        <a:cs typeface="Georgia" charset="0"/>
                      </a:endParaRPr>
                    </a:p>
                  </a:txBody>
                  <a:tcPr anchor="ctr"/>
                </a:tc>
                <a:tc>
                  <a:txBody>
                    <a:bodyPr/>
                    <a:lstStyle/>
                    <a:p>
                      <a:pPr algn="ctr"/>
                      <a:r>
                        <a:rPr lang="en-US" sz="1400" dirty="0" smtClean="0"/>
                        <a:t>2017</a:t>
                      </a:r>
                      <a:endParaRPr lang="en-US" sz="1400" dirty="0">
                        <a:latin typeface="Georgia" charset="0"/>
                        <a:ea typeface="Georgia" charset="0"/>
                        <a:cs typeface="Georgia" charset="0"/>
                      </a:endParaRPr>
                    </a:p>
                  </a:txBody>
                  <a:tcPr anchor="ctr"/>
                </a:tc>
                <a:tc>
                  <a:txBody>
                    <a:bodyPr/>
                    <a:lstStyle/>
                    <a:p>
                      <a:pPr algn="ctr"/>
                      <a:r>
                        <a:rPr lang="en-US" sz="1400" dirty="0" smtClean="0"/>
                        <a:t>2017</a:t>
                      </a:r>
                      <a:endParaRPr lang="en-US" sz="1400" dirty="0">
                        <a:latin typeface="Georgia" charset="0"/>
                        <a:ea typeface="Georgia" charset="0"/>
                        <a:cs typeface="Georgia" charset="0"/>
                      </a:endParaRPr>
                    </a:p>
                  </a:txBody>
                  <a:tcPr anchor="ctr"/>
                </a:tc>
                <a:tc>
                  <a:txBody>
                    <a:bodyPr/>
                    <a:lstStyle/>
                    <a:p>
                      <a:pPr algn="ctr"/>
                      <a:r>
                        <a:rPr lang="en-US" sz="1400" dirty="0" smtClean="0"/>
                        <a:t>Not Modelled</a:t>
                      </a:r>
                      <a:endParaRPr lang="en-US" sz="1400" dirty="0">
                        <a:latin typeface="Georgia" charset="0"/>
                        <a:ea typeface="Georgia" charset="0"/>
                        <a:cs typeface="Georgia" charset="0"/>
                      </a:endParaRPr>
                    </a:p>
                  </a:txBody>
                  <a:tcPr anchor="ctr"/>
                </a:tc>
              </a:tr>
            </a:tbl>
          </a:graphicData>
        </a:graphic>
      </p:graphicFrame>
      <p:sp>
        <p:nvSpPr>
          <p:cNvPr id="3" name="Slide Number Placeholder 2"/>
          <p:cNvSpPr>
            <a:spLocks noGrp="1"/>
          </p:cNvSpPr>
          <p:nvPr>
            <p:ph type="sldNum" sz="quarter" idx="12"/>
          </p:nvPr>
        </p:nvSpPr>
        <p:spPr/>
        <p:txBody>
          <a:bodyPr/>
          <a:lstStyle/>
          <a:p>
            <a:pPr>
              <a:defRPr/>
            </a:pPr>
            <a:fld id="{2B58FAB4-4C79-4D87-84C0-9D751F76122B}" type="slidenum">
              <a:rPr lang="en-US" smtClean="0"/>
              <a:pPr>
                <a:defRPr/>
              </a:pPr>
              <a:t>71</a:t>
            </a:fld>
            <a:endParaRPr lang="en-US" dirty="0"/>
          </a:p>
        </p:txBody>
      </p:sp>
    </p:spTree>
    <p:extLst>
      <p:ext uri="{BB962C8B-B14F-4D97-AF65-F5344CB8AC3E}">
        <p14:creationId xmlns:p14="http://schemas.microsoft.com/office/powerpoint/2010/main" val="137788095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AU" dirty="0" smtClean="0"/>
              <a:t>Results – CBA Option 2 – MEPS 10%+Label</a:t>
            </a:r>
            <a:endParaRPr lang="en-AU" dirty="0"/>
          </a:p>
        </p:txBody>
      </p:sp>
      <p:sp>
        <p:nvSpPr>
          <p:cNvPr id="4" name="Text Placeholder 3"/>
          <p:cNvSpPr>
            <a:spLocks noGrp="1"/>
          </p:cNvSpPr>
          <p:nvPr>
            <p:ph type="body" idx="1"/>
          </p:nvPr>
        </p:nvSpPr>
        <p:spPr>
          <a:xfrm>
            <a:off x="974088" y="1039815"/>
            <a:ext cx="7239000" cy="430846"/>
          </a:xfrm>
        </p:spPr>
        <p:txBody>
          <a:bodyPr>
            <a:normAutofit/>
          </a:bodyPr>
          <a:lstStyle/>
          <a:p>
            <a:r>
              <a:rPr lang="en-AU" sz="1400" dirty="0" smtClean="0"/>
              <a:t>Values to 2017 to 2035, present value discounted 7% AU, 5% NZ</a:t>
            </a:r>
            <a:endParaRPr lang="en-AU" sz="1400" dirty="0"/>
          </a:p>
        </p:txBody>
      </p:sp>
      <p:graphicFrame>
        <p:nvGraphicFramePr>
          <p:cNvPr id="10" name="Table 9"/>
          <p:cNvGraphicFramePr>
            <a:graphicFrameLocks noGrp="1"/>
          </p:cNvGraphicFramePr>
          <p:nvPr>
            <p:extLst>
              <p:ext uri="{D42A27DB-BD31-4B8C-83A1-F6EECF244321}">
                <p14:modId xmlns:p14="http://schemas.microsoft.com/office/powerpoint/2010/main" val="587053505"/>
              </p:ext>
            </p:extLst>
          </p:nvPr>
        </p:nvGraphicFramePr>
        <p:xfrm>
          <a:off x="974088" y="1546860"/>
          <a:ext cx="6569712" cy="1280160"/>
        </p:xfrm>
        <a:graphic>
          <a:graphicData uri="http://schemas.openxmlformats.org/drawingml/2006/table">
            <a:tbl>
              <a:tblPr firstRow="1" firstCol="1" bandRow="1">
                <a:tableStyleId>{5C22544A-7EE6-4342-B048-85BDC9FD1C3A}</a:tableStyleId>
              </a:tblPr>
              <a:tblGrid>
                <a:gridCol w="2896872"/>
                <a:gridCol w="1996440"/>
                <a:gridCol w="1676400"/>
              </a:tblGrid>
              <a:tr h="192045">
                <a:tc>
                  <a:txBody>
                    <a:bodyPr/>
                    <a:lstStyle/>
                    <a:p>
                      <a:pPr marL="22225" algn="ctr">
                        <a:spcBef>
                          <a:spcPts val="300"/>
                        </a:spcBef>
                        <a:spcAft>
                          <a:spcPts val="300"/>
                        </a:spcAft>
                        <a:tabLst>
                          <a:tab pos="2091055" algn="l"/>
                        </a:tabLst>
                      </a:pPr>
                      <a:r>
                        <a:rPr lang="en-AU" sz="1400" dirty="0" smtClean="0">
                          <a:effectLst/>
                        </a:rPr>
                        <a:t>Measure</a:t>
                      </a:r>
                      <a:endParaRPr lang="en-AU" sz="1400" dirty="0">
                        <a:effectLst/>
                        <a:latin typeface="+mn-lt"/>
                        <a:ea typeface="Times New Roman"/>
                        <a:cs typeface="Times New Roman"/>
                      </a:endParaRPr>
                    </a:p>
                  </a:txBody>
                  <a:tcPr marL="68580" marR="68580" marT="0" marB="0"/>
                </a:tc>
                <a:tc>
                  <a:txBody>
                    <a:bodyPr/>
                    <a:lstStyle/>
                    <a:p>
                      <a:pPr marL="22225" algn="ctr">
                        <a:spcBef>
                          <a:spcPts val="300"/>
                        </a:spcBef>
                        <a:spcAft>
                          <a:spcPts val="300"/>
                        </a:spcAft>
                        <a:tabLst>
                          <a:tab pos="2091055" algn="l"/>
                        </a:tabLst>
                      </a:pPr>
                      <a:r>
                        <a:rPr lang="en-AU" sz="1400" dirty="0" smtClean="0">
                          <a:effectLst/>
                        </a:rPr>
                        <a:t>Australia</a:t>
                      </a:r>
                      <a:endParaRPr lang="en-AU" sz="1400" b="1" dirty="0">
                        <a:effectLst/>
                        <a:latin typeface="Georgia"/>
                        <a:ea typeface="Times New Roman"/>
                        <a:cs typeface="Times New Roman"/>
                      </a:endParaRPr>
                    </a:p>
                  </a:txBody>
                  <a:tcPr marL="68580" marR="68580" marT="0" marB="0"/>
                </a:tc>
                <a:tc>
                  <a:txBody>
                    <a:bodyPr/>
                    <a:lstStyle/>
                    <a:p>
                      <a:pPr marL="22225" algn="ctr">
                        <a:spcBef>
                          <a:spcPts val="300"/>
                        </a:spcBef>
                        <a:spcAft>
                          <a:spcPts val="300"/>
                        </a:spcAft>
                        <a:tabLst>
                          <a:tab pos="2091055" algn="l"/>
                        </a:tabLst>
                      </a:pPr>
                      <a:r>
                        <a:rPr lang="en-AU" sz="1400" dirty="0" smtClean="0">
                          <a:effectLst/>
                        </a:rPr>
                        <a:t>New Zealand</a:t>
                      </a:r>
                      <a:endParaRPr lang="en-AU" sz="1400" b="1" dirty="0">
                        <a:effectLst/>
                        <a:latin typeface="Georgia"/>
                        <a:ea typeface="Times New Roman"/>
                        <a:cs typeface="Times New Roman"/>
                      </a:endParaRPr>
                    </a:p>
                  </a:txBody>
                  <a:tcPr marL="68580" marR="68580" marT="0" marB="0"/>
                </a:tc>
              </a:tr>
              <a:tr h="192045">
                <a:tc>
                  <a:txBody>
                    <a:bodyPr/>
                    <a:lstStyle/>
                    <a:p>
                      <a:pPr marL="22225" algn="ctr">
                        <a:spcBef>
                          <a:spcPts val="300"/>
                        </a:spcBef>
                        <a:spcAft>
                          <a:spcPts val="300"/>
                        </a:spcAft>
                        <a:tabLst>
                          <a:tab pos="2091055" algn="l"/>
                        </a:tabLst>
                      </a:pPr>
                      <a:r>
                        <a:rPr lang="en-AU" sz="1400" dirty="0">
                          <a:effectLst/>
                        </a:rPr>
                        <a:t>Total Benefit ($m)</a:t>
                      </a:r>
                      <a:endParaRPr lang="en-AU" sz="1400" dirty="0">
                        <a:effectLst/>
                        <a:latin typeface="Georgia"/>
                        <a:ea typeface="Times New Roman"/>
                        <a:cs typeface="Times New Roman"/>
                      </a:endParaRPr>
                    </a:p>
                  </a:txBody>
                  <a:tcPr marL="68580" marR="68580" marT="0" marB="0"/>
                </a:tc>
                <a:tc>
                  <a:txBody>
                    <a:bodyPr/>
                    <a:lstStyle/>
                    <a:p>
                      <a:pPr algn="ctr" fontAlgn="b"/>
                      <a:r>
                        <a:rPr lang="en-AU" sz="1400" u="none" strike="noStrike" dirty="0">
                          <a:effectLst/>
                        </a:rPr>
                        <a:t>606</a:t>
                      </a:r>
                      <a:endParaRPr lang="en-AU" sz="1400" b="0" i="0" u="none" strike="noStrike" dirty="0">
                        <a:solidFill>
                          <a:srgbClr val="000000"/>
                        </a:solidFill>
                        <a:effectLst/>
                        <a:latin typeface="Georgia" panose="02040502050405020303" pitchFamily="18" charset="0"/>
                      </a:endParaRPr>
                    </a:p>
                  </a:txBody>
                  <a:tcPr marL="0" marR="0" marT="0" marB="0" anchor="ctr"/>
                </a:tc>
                <a:tc>
                  <a:txBody>
                    <a:bodyPr/>
                    <a:lstStyle/>
                    <a:p>
                      <a:pPr algn="ctr" fontAlgn="b"/>
                      <a:r>
                        <a:rPr lang="en-AU" sz="1400" u="none" strike="noStrike" dirty="0">
                          <a:effectLst/>
                        </a:rPr>
                        <a:t>142</a:t>
                      </a:r>
                      <a:endParaRPr lang="en-AU" sz="1400" b="0" i="0" u="none" strike="noStrike" dirty="0">
                        <a:solidFill>
                          <a:srgbClr val="000000"/>
                        </a:solidFill>
                        <a:effectLst/>
                        <a:latin typeface="Georgia" panose="02040502050405020303" pitchFamily="18" charset="0"/>
                      </a:endParaRPr>
                    </a:p>
                  </a:txBody>
                  <a:tcPr marL="0" marR="0" marT="0" marB="0" anchor="ctr"/>
                </a:tc>
              </a:tr>
              <a:tr h="192045">
                <a:tc>
                  <a:txBody>
                    <a:bodyPr/>
                    <a:lstStyle/>
                    <a:p>
                      <a:pPr marL="22225" algn="ctr">
                        <a:spcBef>
                          <a:spcPts val="300"/>
                        </a:spcBef>
                        <a:spcAft>
                          <a:spcPts val="300"/>
                        </a:spcAft>
                        <a:tabLst>
                          <a:tab pos="2091055" algn="l"/>
                        </a:tabLst>
                      </a:pPr>
                      <a:r>
                        <a:rPr lang="en-AU" sz="1400" dirty="0">
                          <a:effectLst/>
                        </a:rPr>
                        <a:t>Total Cost ($m)</a:t>
                      </a:r>
                      <a:endParaRPr lang="en-AU" sz="1400" dirty="0">
                        <a:effectLst/>
                        <a:latin typeface="Georgia"/>
                        <a:ea typeface="Times New Roman"/>
                        <a:cs typeface="Times New Roman"/>
                      </a:endParaRPr>
                    </a:p>
                  </a:txBody>
                  <a:tcPr marL="68580" marR="68580" marT="0" marB="0"/>
                </a:tc>
                <a:tc>
                  <a:txBody>
                    <a:bodyPr/>
                    <a:lstStyle/>
                    <a:p>
                      <a:pPr algn="ctr" fontAlgn="b"/>
                      <a:r>
                        <a:rPr lang="en-AU" sz="1400" u="none" strike="noStrike" dirty="0">
                          <a:effectLst/>
                        </a:rPr>
                        <a:t>58</a:t>
                      </a:r>
                      <a:endParaRPr lang="en-AU" sz="1400" b="0" i="0" u="none" strike="noStrike" dirty="0">
                        <a:solidFill>
                          <a:srgbClr val="000000"/>
                        </a:solidFill>
                        <a:effectLst/>
                        <a:latin typeface="Georgia" panose="02040502050405020303" pitchFamily="18" charset="0"/>
                      </a:endParaRPr>
                    </a:p>
                  </a:txBody>
                  <a:tcPr marL="0" marR="0" marT="0" marB="0" anchor="ctr"/>
                </a:tc>
                <a:tc>
                  <a:txBody>
                    <a:bodyPr/>
                    <a:lstStyle/>
                    <a:p>
                      <a:pPr algn="ctr" fontAlgn="b"/>
                      <a:r>
                        <a:rPr lang="en-AU" sz="1400" u="none" strike="noStrike" dirty="0">
                          <a:effectLst/>
                        </a:rPr>
                        <a:t>15</a:t>
                      </a:r>
                      <a:endParaRPr lang="en-AU" sz="1400" b="0" i="0" u="none" strike="noStrike" dirty="0">
                        <a:solidFill>
                          <a:srgbClr val="000000"/>
                        </a:solidFill>
                        <a:effectLst/>
                        <a:latin typeface="Georgia" panose="02040502050405020303" pitchFamily="18" charset="0"/>
                      </a:endParaRPr>
                    </a:p>
                  </a:txBody>
                  <a:tcPr marL="0" marR="0" marT="0" marB="0" anchor="ctr"/>
                </a:tc>
              </a:tr>
              <a:tr h="192045">
                <a:tc>
                  <a:txBody>
                    <a:bodyPr/>
                    <a:lstStyle/>
                    <a:p>
                      <a:pPr marL="22225" algn="ctr">
                        <a:spcBef>
                          <a:spcPts val="300"/>
                        </a:spcBef>
                        <a:spcAft>
                          <a:spcPts val="300"/>
                        </a:spcAft>
                        <a:tabLst>
                          <a:tab pos="2091055" algn="l"/>
                        </a:tabLst>
                      </a:pPr>
                      <a:r>
                        <a:rPr lang="en-AU" sz="1400" dirty="0">
                          <a:effectLst/>
                        </a:rPr>
                        <a:t>Benefit Cost Ratio</a:t>
                      </a:r>
                      <a:endParaRPr lang="en-AU" sz="1400" dirty="0">
                        <a:effectLst/>
                        <a:latin typeface="Georgia"/>
                        <a:ea typeface="Times New Roman"/>
                        <a:cs typeface="Times New Roman"/>
                      </a:endParaRPr>
                    </a:p>
                  </a:txBody>
                  <a:tcPr marL="68580" marR="68580" marT="0" marB="0"/>
                </a:tc>
                <a:tc>
                  <a:txBody>
                    <a:bodyPr/>
                    <a:lstStyle/>
                    <a:p>
                      <a:pPr algn="ctr" fontAlgn="b"/>
                      <a:r>
                        <a:rPr lang="en-AU" sz="1400" u="none" strike="noStrike" dirty="0">
                          <a:effectLst/>
                        </a:rPr>
                        <a:t>10.5</a:t>
                      </a:r>
                      <a:endParaRPr lang="en-AU" sz="1400" b="0" i="0" u="none" strike="noStrike" dirty="0">
                        <a:solidFill>
                          <a:srgbClr val="000000"/>
                        </a:solidFill>
                        <a:effectLst/>
                        <a:latin typeface="Georgia" panose="02040502050405020303" pitchFamily="18" charset="0"/>
                      </a:endParaRPr>
                    </a:p>
                  </a:txBody>
                  <a:tcPr marL="0" marR="0" marT="0" marB="0" anchor="ctr"/>
                </a:tc>
                <a:tc>
                  <a:txBody>
                    <a:bodyPr/>
                    <a:lstStyle/>
                    <a:p>
                      <a:pPr algn="ctr" fontAlgn="b"/>
                      <a:r>
                        <a:rPr lang="en-AU" sz="1400" u="none" strike="noStrike" dirty="0">
                          <a:effectLst/>
                        </a:rPr>
                        <a:t>9.3</a:t>
                      </a:r>
                      <a:endParaRPr lang="en-AU" sz="1400" b="0" i="0" u="none" strike="noStrike" dirty="0">
                        <a:solidFill>
                          <a:srgbClr val="000000"/>
                        </a:solidFill>
                        <a:effectLst/>
                        <a:latin typeface="Georgia" panose="02040502050405020303" pitchFamily="18" charset="0"/>
                      </a:endParaRPr>
                    </a:p>
                  </a:txBody>
                  <a:tcPr marL="0" marR="0" marT="0" marB="0" anchor="ctr"/>
                </a:tc>
              </a:tr>
              <a:tr h="204408">
                <a:tc>
                  <a:txBody>
                    <a:bodyPr/>
                    <a:lstStyle/>
                    <a:p>
                      <a:pPr marL="22225" algn="ctr">
                        <a:spcBef>
                          <a:spcPts val="300"/>
                        </a:spcBef>
                        <a:spcAft>
                          <a:spcPts val="300"/>
                        </a:spcAft>
                        <a:tabLst>
                          <a:tab pos="2091055" algn="l"/>
                        </a:tabLst>
                      </a:pPr>
                      <a:r>
                        <a:rPr lang="en-AU" sz="1400" dirty="0">
                          <a:effectLst/>
                        </a:rPr>
                        <a:t>Energy Saved (GWh cumulative)</a:t>
                      </a:r>
                      <a:endParaRPr lang="en-AU" sz="1400" dirty="0">
                        <a:effectLst/>
                        <a:latin typeface="Georgia"/>
                        <a:ea typeface="Times New Roman"/>
                        <a:cs typeface="Times New Roman"/>
                      </a:endParaRPr>
                    </a:p>
                  </a:txBody>
                  <a:tcPr marL="68580" marR="68580" marT="0" marB="0"/>
                </a:tc>
                <a:tc>
                  <a:txBody>
                    <a:bodyPr/>
                    <a:lstStyle/>
                    <a:p>
                      <a:pPr algn="ctr" fontAlgn="b"/>
                      <a:r>
                        <a:rPr lang="en-AU" sz="1400" u="none" strike="noStrike" dirty="0">
                          <a:effectLst/>
                        </a:rPr>
                        <a:t>5,976</a:t>
                      </a:r>
                      <a:endParaRPr lang="en-AU" sz="1400" b="0" i="0" u="none" strike="noStrike" dirty="0">
                        <a:solidFill>
                          <a:srgbClr val="000000"/>
                        </a:solidFill>
                        <a:effectLst/>
                        <a:latin typeface="Georgia" panose="02040502050405020303" pitchFamily="18" charset="0"/>
                      </a:endParaRPr>
                    </a:p>
                  </a:txBody>
                  <a:tcPr marL="0" marR="0" marT="0" marB="0" anchor="ctr"/>
                </a:tc>
                <a:tc>
                  <a:txBody>
                    <a:bodyPr/>
                    <a:lstStyle/>
                    <a:p>
                      <a:pPr algn="ctr" fontAlgn="b"/>
                      <a:r>
                        <a:rPr lang="en-AU" sz="1400" u="none" strike="noStrike" dirty="0">
                          <a:effectLst/>
                        </a:rPr>
                        <a:t>1,146</a:t>
                      </a:r>
                      <a:endParaRPr lang="en-AU" sz="1400" b="0" i="0" u="none" strike="noStrike" dirty="0">
                        <a:solidFill>
                          <a:srgbClr val="000000"/>
                        </a:solidFill>
                        <a:effectLst/>
                        <a:latin typeface="Georgia" panose="02040502050405020303" pitchFamily="18" charset="0"/>
                      </a:endParaRPr>
                    </a:p>
                  </a:txBody>
                  <a:tcPr marL="0" marR="0" marT="0" marB="0" anchor="ctr"/>
                </a:tc>
              </a:tr>
              <a:tr h="190820">
                <a:tc>
                  <a:txBody>
                    <a:bodyPr/>
                    <a:lstStyle/>
                    <a:p>
                      <a:pPr marL="22225" algn="ctr">
                        <a:spcBef>
                          <a:spcPts val="300"/>
                        </a:spcBef>
                        <a:spcAft>
                          <a:spcPts val="300"/>
                        </a:spcAft>
                        <a:tabLst>
                          <a:tab pos="2091055" algn="l"/>
                        </a:tabLst>
                      </a:pPr>
                      <a:r>
                        <a:rPr lang="en-AU" sz="1400" dirty="0" smtClean="0">
                          <a:effectLst/>
                        </a:rPr>
                        <a:t>GHG reduction </a:t>
                      </a:r>
                      <a:r>
                        <a:rPr lang="en-AU" sz="1400" dirty="0">
                          <a:effectLst/>
                        </a:rPr>
                        <a:t>(kt CO</a:t>
                      </a:r>
                      <a:r>
                        <a:rPr lang="en-AU" sz="1400" baseline="-25000" dirty="0">
                          <a:effectLst/>
                        </a:rPr>
                        <a:t>2</a:t>
                      </a:r>
                      <a:r>
                        <a:rPr lang="en-AU" sz="1400" dirty="0">
                          <a:effectLst/>
                        </a:rPr>
                        <a:t>-e cumulative)</a:t>
                      </a:r>
                      <a:endParaRPr lang="en-AU" sz="1400" dirty="0">
                        <a:effectLst/>
                        <a:latin typeface="Georgia"/>
                        <a:ea typeface="Times New Roman"/>
                        <a:cs typeface="Times New Roman"/>
                      </a:endParaRPr>
                    </a:p>
                  </a:txBody>
                  <a:tcPr marL="68580" marR="68580" marT="0" marB="0"/>
                </a:tc>
                <a:tc>
                  <a:txBody>
                    <a:bodyPr/>
                    <a:lstStyle/>
                    <a:p>
                      <a:pPr algn="ctr" fontAlgn="b"/>
                      <a:r>
                        <a:rPr lang="en-AU" sz="1400" u="none" strike="noStrike" dirty="0">
                          <a:effectLst/>
                        </a:rPr>
                        <a:t>5,481</a:t>
                      </a:r>
                      <a:endParaRPr lang="en-AU" sz="1400" b="0" i="0" u="none" strike="noStrike" dirty="0">
                        <a:solidFill>
                          <a:srgbClr val="000000"/>
                        </a:solidFill>
                        <a:effectLst/>
                        <a:latin typeface="Georgia" panose="02040502050405020303" pitchFamily="18" charset="0"/>
                      </a:endParaRPr>
                    </a:p>
                  </a:txBody>
                  <a:tcPr marL="0" marR="0" marT="0" marB="0" anchor="ctr"/>
                </a:tc>
                <a:tc>
                  <a:txBody>
                    <a:bodyPr/>
                    <a:lstStyle/>
                    <a:p>
                      <a:pPr algn="ctr" fontAlgn="b"/>
                      <a:r>
                        <a:rPr lang="en-AU" sz="1400" u="none" strike="noStrike" dirty="0">
                          <a:effectLst/>
                        </a:rPr>
                        <a:t>108</a:t>
                      </a:r>
                      <a:endParaRPr lang="en-AU" sz="1400" b="0" i="0" u="none" strike="noStrike" dirty="0">
                        <a:solidFill>
                          <a:srgbClr val="000000"/>
                        </a:solidFill>
                        <a:effectLst/>
                        <a:latin typeface="Georgia" panose="02040502050405020303" pitchFamily="18" charset="0"/>
                      </a:endParaRPr>
                    </a:p>
                  </a:txBody>
                  <a:tcPr marL="0" marR="0" marT="0" marB="0" anchor="ctr"/>
                </a:tc>
              </a:tr>
            </a:tbl>
          </a:graphicData>
        </a:graphic>
      </p:graphicFrame>
      <p:pic>
        <p:nvPicPr>
          <p:cNvPr id="4098"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a:ext>
            </a:extLst>
          </a:blip>
          <a:srcRect/>
          <a:stretch>
            <a:fillRect/>
          </a:stretch>
        </p:blipFill>
        <p:spPr bwMode="auto">
          <a:xfrm>
            <a:off x="1882139" y="2827020"/>
            <a:ext cx="5021577" cy="332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A69D1D25-99F7-477E-8F2B-AFA8B95B074F}" type="slidenum">
              <a:rPr lang="en-US" smtClean="0"/>
              <a:pPr>
                <a:defRPr/>
              </a:pPr>
              <a:t>72</a:t>
            </a:fld>
            <a:endParaRPr lang="en-US" dirty="0"/>
          </a:p>
        </p:txBody>
      </p:sp>
    </p:spTree>
    <p:extLst>
      <p:ext uri="{BB962C8B-B14F-4D97-AF65-F5344CB8AC3E}">
        <p14:creationId xmlns:p14="http://schemas.microsoft.com/office/powerpoint/2010/main" val="316497203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AU" dirty="0" smtClean="0"/>
              <a:t>Results – CBA Option </a:t>
            </a:r>
            <a:r>
              <a:rPr lang="en-AU" dirty="0"/>
              <a:t>3</a:t>
            </a:r>
            <a:r>
              <a:rPr lang="en-AU" dirty="0" smtClean="0"/>
              <a:t> – MEPS 30%+Label</a:t>
            </a:r>
            <a:endParaRPr lang="en-AU" dirty="0"/>
          </a:p>
        </p:txBody>
      </p:sp>
      <p:sp>
        <p:nvSpPr>
          <p:cNvPr id="4" name="Text Placeholder 3"/>
          <p:cNvSpPr>
            <a:spLocks noGrp="1"/>
          </p:cNvSpPr>
          <p:nvPr>
            <p:ph type="body" idx="1"/>
          </p:nvPr>
        </p:nvSpPr>
        <p:spPr>
          <a:xfrm>
            <a:off x="974088" y="1039815"/>
            <a:ext cx="7239000" cy="430846"/>
          </a:xfrm>
        </p:spPr>
        <p:txBody>
          <a:bodyPr>
            <a:normAutofit/>
          </a:bodyPr>
          <a:lstStyle/>
          <a:p>
            <a:r>
              <a:rPr lang="en-AU" sz="1400" dirty="0" smtClean="0"/>
              <a:t>Values to 2017 to 2035, present value discounted 7% AU, 5% NZ</a:t>
            </a:r>
            <a:endParaRPr lang="en-AU" sz="1400" dirty="0"/>
          </a:p>
        </p:txBody>
      </p:sp>
      <p:graphicFrame>
        <p:nvGraphicFramePr>
          <p:cNvPr id="10" name="Table 9"/>
          <p:cNvGraphicFramePr>
            <a:graphicFrameLocks noGrp="1"/>
          </p:cNvGraphicFramePr>
          <p:nvPr>
            <p:extLst>
              <p:ext uri="{D42A27DB-BD31-4B8C-83A1-F6EECF244321}">
                <p14:modId xmlns:p14="http://schemas.microsoft.com/office/powerpoint/2010/main" val="1222762552"/>
              </p:ext>
            </p:extLst>
          </p:nvPr>
        </p:nvGraphicFramePr>
        <p:xfrm>
          <a:off x="974088" y="1546860"/>
          <a:ext cx="6569712" cy="1280160"/>
        </p:xfrm>
        <a:graphic>
          <a:graphicData uri="http://schemas.openxmlformats.org/drawingml/2006/table">
            <a:tbl>
              <a:tblPr firstRow="1" firstCol="1" bandRow="1">
                <a:tableStyleId>{5C22544A-7EE6-4342-B048-85BDC9FD1C3A}</a:tableStyleId>
              </a:tblPr>
              <a:tblGrid>
                <a:gridCol w="2896872"/>
                <a:gridCol w="1996440"/>
                <a:gridCol w="1676400"/>
              </a:tblGrid>
              <a:tr h="192045">
                <a:tc>
                  <a:txBody>
                    <a:bodyPr/>
                    <a:lstStyle/>
                    <a:p>
                      <a:pPr marL="22225" algn="ctr">
                        <a:spcBef>
                          <a:spcPts val="300"/>
                        </a:spcBef>
                        <a:spcAft>
                          <a:spcPts val="300"/>
                        </a:spcAft>
                        <a:tabLst>
                          <a:tab pos="2091055" algn="l"/>
                        </a:tabLst>
                      </a:pPr>
                      <a:r>
                        <a:rPr lang="en-AU" sz="1400" dirty="0" smtClean="0">
                          <a:effectLst/>
                        </a:rPr>
                        <a:t>Measure</a:t>
                      </a:r>
                      <a:endParaRPr lang="en-AU" sz="1400" dirty="0">
                        <a:effectLst/>
                        <a:latin typeface="+mn-lt"/>
                        <a:ea typeface="Times New Roman"/>
                        <a:cs typeface="Times New Roman"/>
                      </a:endParaRPr>
                    </a:p>
                  </a:txBody>
                  <a:tcPr marL="68580" marR="68580" marT="0" marB="0"/>
                </a:tc>
                <a:tc>
                  <a:txBody>
                    <a:bodyPr/>
                    <a:lstStyle/>
                    <a:p>
                      <a:pPr marL="22225" algn="ctr">
                        <a:spcBef>
                          <a:spcPts val="300"/>
                        </a:spcBef>
                        <a:spcAft>
                          <a:spcPts val="300"/>
                        </a:spcAft>
                        <a:tabLst>
                          <a:tab pos="2091055" algn="l"/>
                        </a:tabLst>
                      </a:pPr>
                      <a:r>
                        <a:rPr lang="en-AU" sz="1400" dirty="0" smtClean="0">
                          <a:effectLst/>
                        </a:rPr>
                        <a:t>Australia</a:t>
                      </a:r>
                      <a:endParaRPr lang="en-AU" sz="1400" b="1" dirty="0">
                        <a:effectLst/>
                        <a:latin typeface="Georgia"/>
                        <a:ea typeface="Times New Roman"/>
                        <a:cs typeface="Times New Roman"/>
                      </a:endParaRPr>
                    </a:p>
                  </a:txBody>
                  <a:tcPr marL="68580" marR="68580" marT="0" marB="0"/>
                </a:tc>
                <a:tc>
                  <a:txBody>
                    <a:bodyPr/>
                    <a:lstStyle/>
                    <a:p>
                      <a:pPr marL="22225" algn="ctr">
                        <a:spcBef>
                          <a:spcPts val="300"/>
                        </a:spcBef>
                        <a:spcAft>
                          <a:spcPts val="300"/>
                        </a:spcAft>
                        <a:tabLst>
                          <a:tab pos="2091055" algn="l"/>
                        </a:tabLst>
                      </a:pPr>
                      <a:r>
                        <a:rPr lang="en-AU" sz="1400" dirty="0" smtClean="0">
                          <a:effectLst/>
                        </a:rPr>
                        <a:t>New Zealand</a:t>
                      </a:r>
                      <a:endParaRPr lang="en-AU" sz="1400" b="1" dirty="0">
                        <a:effectLst/>
                        <a:latin typeface="Georgia"/>
                        <a:ea typeface="Times New Roman"/>
                        <a:cs typeface="Times New Roman"/>
                      </a:endParaRPr>
                    </a:p>
                  </a:txBody>
                  <a:tcPr marL="68580" marR="68580" marT="0" marB="0"/>
                </a:tc>
              </a:tr>
              <a:tr h="192045">
                <a:tc>
                  <a:txBody>
                    <a:bodyPr/>
                    <a:lstStyle/>
                    <a:p>
                      <a:pPr marL="22225" algn="ctr">
                        <a:spcBef>
                          <a:spcPts val="300"/>
                        </a:spcBef>
                        <a:spcAft>
                          <a:spcPts val="300"/>
                        </a:spcAft>
                        <a:tabLst>
                          <a:tab pos="2091055" algn="l"/>
                        </a:tabLst>
                      </a:pPr>
                      <a:r>
                        <a:rPr lang="en-AU" sz="1400" dirty="0">
                          <a:effectLst/>
                        </a:rPr>
                        <a:t>Total Benefit ($m)</a:t>
                      </a:r>
                      <a:endParaRPr lang="en-AU" sz="1400" dirty="0">
                        <a:effectLst/>
                        <a:latin typeface="Georgia"/>
                        <a:ea typeface="Times New Roman"/>
                        <a:cs typeface="Times New Roman"/>
                      </a:endParaRPr>
                    </a:p>
                  </a:txBody>
                  <a:tcPr marL="68580" marR="68580" marT="0" marB="0"/>
                </a:tc>
                <a:tc>
                  <a:txBody>
                    <a:bodyPr/>
                    <a:lstStyle/>
                    <a:p>
                      <a:pPr algn="ctr" fontAlgn="b"/>
                      <a:r>
                        <a:rPr lang="en-AU" sz="1400" u="none" strike="noStrike" dirty="0">
                          <a:effectLst/>
                        </a:rPr>
                        <a:t>1,641</a:t>
                      </a:r>
                      <a:endParaRPr lang="en-AU" sz="1400" b="0" i="0" u="none" strike="noStrike" dirty="0">
                        <a:solidFill>
                          <a:srgbClr val="000000"/>
                        </a:solidFill>
                        <a:effectLst/>
                        <a:latin typeface="+mn-lt"/>
                      </a:endParaRPr>
                    </a:p>
                  </a:txBody>
                  <a:tcPr marL="0" marR="0" marT="0" marB="0" anchor="ctr"/>
                </a:tc>
                <a:tc>
                  <a:txBody>
                    <a:bodyPr/>
                    <a:lstStyle/>
                    <a:p>
                      <a:pPr algn="ctr" fontAlgn="b"/>
                      <a:r>
                        <a:rPr lang="en-AU" sz="1400" u="none" strike="noStrike">
                          <a:effectLst/>
                        </a:rPr>
                        <a:t>383</a:t>
                      </a:r>
                      <a:endParaRPr lang="en-AU" sz="1400" b="0" i="0" u="none" strike="noStrike">
                        <a:solidFill>
                          <a:srgbClr val="000000"/>
                        </a:solidFill>
                        <a:effectLst/>
                        <a:latin typeface="+mn-lt"/>
                      </a:endParaRPr>
                    </a:p>
                  </a:txBody>
                  <a:tcPr marL="0" marR="0" marT="0" marB="0" anchor="ctr"/>
                </a:tc>
              </a:tr>
              <a:tr h="192045">
                <a:tc>
                  <a:txBody>
                    <a:bodyPr/>
                    <a:lstStyle/>
                    <a:p>
                      <a:pPr marL="22225" algn="ctr">
                        <a:spcBef>
                          <a:spcPts val="300"/>
                        </a:spcBef>
                        <a:spcAft>
                          <a:spcPts val="300"/>
                        </a:spcAft>
                        <a:tabLst>
                          <a:tab pos="2091055" algn="l"/>
                        </a:tabLst>
                      </a:pPr>
                      <a:r>
                        <a:rPr lang="en-AU" sz="1400" dirty="0">
                          <a:effectLst/>
                        </a:rPr>
                        <a:t>Total Cost ($m)</a:t>
                      </a:r>
                      <a:endParaRPr lang="en-AU" sz="1400" dirty="0">
                        <a:effectLst/>
                        <a:latin typeface="Georgia"/>
                        <a:ea typeface="Times New Roman"/>
                        <a:cs typeface="Times New Roman"/>
                      </a:endParaRPr>
                    </a:p>
                  </a:txBody>
                  <a:tcPr marL="68580" marR="68580" marT="0" marB="0"/>
                </a:tc>
                <a:tc>
                  <a:txBody>
                    <a:bodyPr/>
                    <a:lstStyle/>
                    <a:p>
                      <a:pPr algn="ctr" fontAlgn="b"/>
                      <a:r>
                        <a:rPr lang="en-AU" sz="1400" u="none" strike="noStrike" dirty="0">
                          <a:effectLst/>
                        </a:rPr>
                        <a:t>211</a:t>
                      </a:r>
                      <a:endParaRPr lang="en-AU" sz="1400" b="0" i="0" u="none" strike="noStrike" dirty="0">
                        <a:solidFill>
                          <a:srgbClr val="000000"/>
                        </a:solidFill>
                        <a:effectLst/>
                        <a:latin typeface="+mn-lt"/>
                      </a:endParaRPr>
                    </a:p>
                  </a:txBody>
                  <a:tcPr marL="0" marR="0" marT="0" marB="0" anchor="ctr"/>
                </a:tc>
                <a:tc>
                  <a:txBody>
                    <a:bodyPr/>
                    <a:lstStyle/>
                    <a:p>
                      <a:pPr algn="ctr" fontAlgn="b"/>
                      <a:r>
                        <a:rPr lang="en-AU" sz="1400" u="none" strike="noStrike">
                          <a:effectLst/>
                        </a:rPr>
                        <a:t>55</a:t>
                      </a:r>
                      <a:endParaRPr lang="en-AU" sz="1400" b="0" i="0" u="none" strike="noStrike">
                        <a:solidFill>
                          <a:srgbClr val="000000"/>
                        </a:solidFill>
                        <a:effectLst/>
                        <a:latin typeface="+mn-lt"/>
                      </a:endParaRPr>
                    </a:p>
                  </a:txBody>
                  <a:tcPr marL="0" marR="0" marT="0" marB="0" anchor="ctr"/>
                </a:tc>
              </a:tr>
              <a:tr h="192045">
                <a:tc>
                  <a:txBody>
                    <a:bodyPr/>
                    <a:lstStyle/>
                    <a:p>
                      <a:pPr marL="22225" algn="ctr">
                        <a:spcBef>
                          <a:spcPts val="300"/>
                        </a:spcBef>
                        <a:spcAft>
                          <a:spcPts val="300"/>
                        </a:spcAft>
                        <a:tabLst>
                          <a:tab pos="2091055" algn="l"/>
                        </a:tabLst>
                      </a:pPr>
                      <a:r>
                        <a:rPr lang="en-AU" sz="1400" dirty="0">
                          <a:effectLst/>
                        </a:rPr>
                        <a:t>Benefit Cost Ratio</a:t>
                      </a:r>
                      <a:endParaRPr lang="en-AU" sz="1400" dirty="0">
                        <a:effectLst/>
                        <a:latin typeface="Georgia"/>
                        <a:ea typeface="Times New Roman"/>
                        <a:cs typeface="Times New Roman"/>
                      </a:endParaRPr>
                    </a:p>
                  </a:txBody>
                  <a:tcPr marL="68580" marR="68580" marT="0" marB="0"/>
                </a:tc>
                <a:tc>
                  <a:txBody>
                    <a:bodyPr/>
                    <a:lstStyle/>
                    <a:p>
                      <a:pPr algn="ctr" fontAlgn="b"/>
                      <a:r>
                        <a:rPr lang="en-AU" sz="1400" u="none" strike="noStrike" dirty="0">
                          <a:effectLst/>
                        </a:rPr>
                        <a:t>7.8</a:t>
                      </a:r>
                      <a:endParaRPr lang="en-AU" sz="1400" b="0" i="0" u="none" strike="noStrike" dirty="0">
                        <a:solidFill>
                          <a:srgbClr val="000000"/>
                        </a:solidFill>
                        <a:effectLst/>
                        <a:latin typeface="+mn-lt"/>
                      </a:endParaRPr>
                    </a:p>
                  </a:txBody>
                  <a:tcPr marL="0" marR="0" marT="0" marB="0" anchor="ctr"/>
                </a:tc>
                <a:tc>
                  <a:txBody>
                    <a:bodyPr/>
                    <a:lstStyle/>
                    <a:p>
                      <a:pPr algn="ctr" fontAlgn="b"/>
                      <a:r>
                        <a:rPr lang="en-AU" sz="1400" u="none" strike="noStrike" dirty="0">
                          <a:effectLst/>
                        </a:rPr>
                        <a:t>6.9</a:t>
                      </a:r>
                      <a:endParaRPr lang="en-AU" sz="1400" b="0" i="0" u="none" strike="noStrike" dirty="0">
                        <a:solidFill>
                          <a:srgbClr val="000000"/>
                        </a:solidFill>
                        <a:effectLst/>
                        <a:latin typeface="+mn-lt"/>
                      </a:endParaRPr>
                    </a:p>
                  </a:txBody>
                  <a:tcPr marL="0" marR="0" marT="0" marB="0" anchor="ctr"/>
                </a:tc>
              </a:tr>
              <a:tr h="204408">
                <a:tc>
                  <a:txBody>
                    <a:bodyPr/>
                    <a:lstStyle/>
                    <a:p>
                      <a:pPr marL="22225" algn="ctr">
                        <a:spcBef>
                          <a:spcPts val="300"/>
                        </a:spcBef>
                        <a:spcAft>
                          <a:spcPts val="300"/>
                        </a:spcAft>
                        <a:tabLst>
                          <a:tab pos="2091055" algn="l"/>
                        </a:tabLst>
                      </a:pPr>
                      <a:r>
                        <a:rPr lang="en-AU" sz="1400" dirty="0">
                          <a:effectLst/>
                        </a:rPr>
                        <a:t>Energy Saved (GWh cumulative)</a:t>
                      </a:r>
                      <a:endParaRPr lang="en-AU" sz="1400" dirty="0">
                        <a:effectLst/>
                        <a:latin typeface="Georgia"/>
                        <a:ea typeface="Times New Roman"/>
                        <a:cs typeface="Times New Roman"/>
                      </a:endParaRPr>
                    </a:p>
                  </a:txBody>
                  <a:tcPr marL="68580" marR="68580" marT="0" marB="0"/>
                </a:tc>
                <a:tc>
                  <a:txBody>
                    <a:bodyPr/>
                    <a:lstStyle/>
                    <a:p>
                      <a:pPr algn="ctr" fontAlgn="b"/>
                      <a:r>
                        <a:rPr lang="en-AU" sz="1400" u="none" strike="noStrike">
                          <a:effectLst/>
                        </a:rPr>
                        <a:t>16,749</a:t>
                      </a:r>
                      <a:endParaRPr lang="en-AU" sz="1400" b="0" i="0" u="none" strike="noStrike">
                        <a:solidFill>
                          <a:srgbClr val="000000"/>
                        </a:solidFill>
                        <a:effectLst/>
                        <a:latin typeface="+mn-lt"/>
                      </a:endParaRPr>
                    </a:p>
                  </a:txBody>
                  <a:tcPr marL="0" marR="0" marT="0" marB="0" anchor="ctr"/>
                </a:tc>
                <a:tc>
                  <a:txBody>
                    <a:bodyPr/>
                    <a:lstStyle/>
                    <a:p>
                      <a:pPr algn="ctr" fontAlgn="b"/>
                      <a:r>
                        <a:rPr lang="en-AU" sz="1400" u="none" strike="noStrike" dirty="0">
                          <a:effectLst/>
                        </a:rPr>
                        <a:t>3,223</a:t>
                      </a:r>
                      <a:endParaRPr lang="en-AU" sz="1400" b="0" i="0" u="none" strike="noStrike" dirty="0">
                        <a:solidFill>
                          <a:srgbClr val="000000"/>
                        </a:solidFill>
                        <a:effectLst/>
                        <a:latin typeface="+mn-lt"/>
                      </a:endParaRPr>
                    </a:p>
                  </a:txBody>
                  <a:tcPr marL="0" marR="0" marT="0" marB="0" anchor="ctr"/>
                </a:tc>
              </a:tr>
              <a:tr h="190820">
                <a:tc>
                  <a:txBody>
                    <a:bodyPr/>
                    <a:lstStyle/>
                    <a:p>
                      <a:pPr marL="22225" algn="ctr">
                        <a:spcBef>
                          <a:spcPts val="300"/>
                        </a:spcBef>
                        <a:spcAft>
                          <a:spcPts val="300"/>
                        </a:spcAft>
                        <a:tabLst>
                          <a:tab pos="2091055" algn="l"/>
                        </a:tabLst>
                      </a:pPr>
                      <a:r>
                        <a:rPr lang="en-AU" sz="1400" dirty="0" smtClean="0">
                          <a:effectLst/>
                        </a:rPr>
                        <a:t>GHG reduction </a:t>
                      </a:r>
                      <a:r>
                        <a:rPr lang="en-AU" sz="1400" dirty="0">
                          <a:effectLst/>
                        </a:rPr>
                        <a:t>(kt CO</a:t>
                      </a:r>
                      <a:r>
                        <a:rPr lang="en-AU" sz="1400" baseline="-25000" dirty="0">
                          <a:effectLst/>
                        </a:rPr>
                        <a:t>2</a:t>
                      </a:r>
                      <a:r>
                        <a:rPr lang="en-AU" sz="1400" dirty="0">
                          <a:effectLst/>
                        </a:rPr>
                        <a:t>-e cumulative)</a:t>
                      </a:r>
                      <a:endParaRPr lang="en-AU" sz="1400" dirty="0">
                        <a:effectLst/>
                        <a:latin typeface="Georgia"/>
                        <a:ea typeface="Times New Roman"/>
                        <a:cs typeface="Times New Roman"/>
                      </a:endParaRPr>
                    </a:p>
                  </a:txBody>
                  <a:tcPr marL="68580" marR="68580" marT="0" marB="0"/>
                </a:tc>
                <a:tc>
                  <a:txBody>
                    <a:bodyPr/>
                    <a:lstStyle/>
                    <a:p>
                      <a:pPr algn="ctr" fontAlgn="b"/>
                      <a:r>
                        <a:rPr lang="en-AU" sz="1400" u="none" strike="noStrike">
                          <a:effectLst/>
                        </a:rPr>
                        <a:t>15,381</a:t>
                      </a:r>
                      <a:endParaRPr lang="en-AU" sz="1400" b="0" i="0" u="none" strike="noStrike">
                        <a:solidFill>
                          <a:srgbClr val="000000"/>
                        </a:solidFill>
                        <a:effectLst/>
                        <a:latin typeface="+mn-lt"/>
                      </a:endParaRPr>
                    </a:p>
                  </a:txBody>
                  <a:tcPr marL="0" marR="0" marT="0" marB="0" anchor="ctr"/>
                </a:tc>
                <a:tc>
                  <a:txBody>
                    <a:bodyPr/>
                    <a:lstStyle/>
                    <a:p>
                      <a:pPr algn="ctr" fontAlgn="b"/>
                      <a:r>
                        <a:rPr lang="en-AU" sz="1400" u="none" strike="noStrike" dirty="0">
                          <a:effectLst/>
                        </a:rPr>
                        <a:t>306</a:t>
                      </a:r>
                      <a:endParaRPr lang="en-AU" sz="1400" b="0" i="0" u="none" strike="noStrike" dirty="0">
                        <a:solidFill>
                          <a:srgbClr val="000000"/>
                        </a:solidFill>
                        <a:effectLst/>
                        <a:latin typeface="+mn-lt"/>
                      </a:endParaRPr>
                    </a:p>
                  </a:txBody>
                  <a:tcPr marL="0" marR="0" marT="0" marB="0" anchor="ctr"/>
                </a:tc>
              </a:tr>
            </a:tbl>
          </a:graphicData>
        </a:graphic>
      </p:graphicFrame>
      <p:pic>
        <p:nvPicPr>
          <p:cNvPr id="5122"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a:ext>
            </a:extLst>
          </a:blip>
          <a:srcRect/>
          <a:stretch>
            <a:fillRect/>
          </a:stretch>
        </p:blipFill>
        <p:spPr bwMode="auto">
          <a:xfrm>
            <a:off x="1836420" y="2827020"/>
            <a:ext cx="5143500" cy="3404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A69D1D25-99F7-477E-8F2B-AFA8B95B074F}" type="slidenum">
              <a:rPr lang="en-US" smtClean="0"/>
              <a:pPr>
                <a:defRPr/>
              </a:pPr>
              <a:t>73</a:t>
            </a:fld>
            <a:endParaRPr lang="en-US" dirty="0"/>
          </a:p>
        </p:txBody>
      </p:sp>
    </p:spTree>
    <p:extLst>
      <p:ext uri="{BB962C8B-B14F-4D97-AF65-F5344CB8AC3E}">
        <p14:creationId xmlns:p14="http://schemas.microsoft.com/office/powerpoint/2010/main" val="13873151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AU" dirty="0" smtClean="0"/>
              <a:t>Results – CBA Option 4 – EC MEPS + Label</a:t>
            </a:r>
            <a:endParaRPr lang="en-AU" dirty="0"/>
          </a:p>
        </p:txBody>
      </p:sp>
      <p:sp>
        <p:nvSpPr>
          <p:cNvPr id="4" name="Text Placeholder 3"/>
          <p:cNvSpPr>
            <a:spLocks noGrp="1"/>
          </p:cNvSpPr>
          <p:nvPr>
            <p:ph type="body" idx="1"/>
          </p:nvPr>
        </p:nvSpPr>
        <p:spPr>
          <a:xfrm>
            <a:off x="974088" y="1039815"/>
            <a:ext cx="7239000" cy="430846"/>
          </a:xfrm>
        </p:spPr>
        <p:txBody>
          <a:bodyPr>
            <a:normAutofit/>
          </a:bodyPr>
          <a:lstStyle/>
          <a:p>
            <a:r>
              <a:rPr lang="en-AU" sz="1400" dirty="0" smtClean="0"/>
              <a:t>Values to 2017 to 2035, present value discounted 7% AU, 5% NZ</a:t>
            </a:r>
            <a:endParaRPr lang="en-AU" sz="1400" dirty="0"/>
          </a:p>
        </p:txBody>
      </p:sp>
      <p:graphicFrame>
        <p:nvGraphicFramePr>
          <p:cNvPr id="10" name="Table 9"/>
          <p:cNvGraphicFramePr>
            <a:graphicFrameLocks noGrp="1"/>
          </p:cNvGraphicFramePr>
          <p:nvPr>
            <p:extLst>
              <p:ext uri="{D42A27DB-BD31-4B8C-83A1-F6EECF244321}">
                <p14:modId xmlns:p14="http://schemas.microsoft.com/office/powerpoint/2010/main" val="1719632180"/>
              </p:ext>
            </p:extLst>
          </p:nvPr>
        </p:nvGraphicFramePr>
        <p:xfrm>
          <a:off x="974088" y="1518284"/>
          <a:ext cx="6569712" cy="1280160"/>
        </p:xfrm>
        <a:graphic>
          <a:graphicData uri="http://schemas.openxmlformats.org/drawingml/2006/table">
            <a:tbl>
              <a:tblPr firstRow="1" firstCol="1" bandRow="1">
                <a:tableStyleId>{B301B821-A1FF-4177-AEE7-76D212191A09}</a:tableStyleId>
              </a:tblPr>
              <a:tblGrid>
                <a:gridCol w="2896872"/>
                <a:gridCol w="1996440"/>
                <a:gridCol w="1676400"/>
              </a:tblGrid>
              <a:tr h="192045">
                <a:tc>
                  <a:txBody>
                    <a:bodyPr/>
                    <a:lstStyle/>
                    <a:p>
                      <a:pPr marL="22225" algn="ctr">
                        <a:spcBef>
                          <a:spcPts val="300"/>
                        </a:spcBef>
                        <a:spcAft>
                          <a:spcPts val="300"/>
                        </a:spcAft>
                        <a:tabLst>
                          <a:tab pos="2091055" algn="l"/>
                        </a:tabLst>
                      </a:pPr>
                      <a:r>
                        <a:rPr lang="en-AU" sz="1400" dirty="0" smtClean="0">
                          <a:effectLst/>
                        </a:rPr>
                        <a:t>Measure</a:t>
                      </a:r>
                      <a:endParaRPr lang="en-AU" sz="1400" dirty="0">
                        <a:effectLst/>
                        <a:latin typeface="+mn-lt"/>
                        <a:ea typeface="Times New Roman"/>
                        <a:cs typeface="Times New Roman"/>
                      </a:endParaRPr>
                    </a:p>
                  </a:txBody>
                  <a:tcPr marL="68580" marR="68580" marT="0" marB="0"/>
                </a:tc>
                <a:tc>
                  <a:txBody>
                    <a:bodyPr/>
                    <a:lstStyle/>
                    <a:p>
                      <a:pPr marL="22225" algn="ctr">
                        <a:spcBef>
                          <a:spcPts val="300"/>
                        </a:spcBef>
                        <a:spcAft>
                          <a:spcPts val="300"/>
                        </a:spcAft>
                        <a:tabLst>
                          <a:tab pos="2091055" algn="l"/>
                        </a:tabLst>
                      </a:pPr>
                      <a:r>
                        <a:rPr lang="en-AU" sz="1400" dirty="0" smtClean="0">
                          <a:effectLst/>
                        </a:rPr>
                        <a:t>Australia</a:t>
                      </a:r>
                      <a:endParaRPr lang="en-AU" sz="1400" b="1" dirty="0">
                        <a:effectLst/>
                        <a:latin typeface="Georgia"/>
                        <a:ea typeface="Times New Roman"/>
                        <a:cs typeface="Times New Roman"/>
                      </a:endParaRPr>
                    </a:p>
                  </a:txBody>
                  <a:tcPr marL="68580" marR="68580" marT="0" marB="0"/>
                </a:tc>
                <a:tc>
                  <a:txBody>
                    <a:bodyPr/>
                    <a:lstStyle/>
                    <a:p>
                      <a:pPr marL="22225" algn="ctr">
                        <a:spcBef>
                          <a:spcPts val="300"/>
                        </a:spcBef>
                        <a:spcAft>
                          <a:spcPts val="300"/>
                        </a:spcAft>
                        <a:tabLst>
                          <a:tab pos="2091055" algn="l"/>
                        </a:tabLst>
                      </a:pPr>
                      <a:r>
                        <a:rPr lang="en-AU" sz="1400" dirty="0" smtClean="0">
                          <a:effectLst/>
                        </a:rPr>
                        <a:t>New Zealand</a:t>
                      </a:r>
                      <a:endParaRPr lang="en-AU" sz="1400" b="1" dirty="0">
                        <a:effectLst/>
                        <a:latin typeface="Georgia"/>
                        <a:ea typeface="Times New Roman"/>
                        <a:cs typeface="Times New Roman"/>
                      </a:endParaRPr>
                    </a:p>
                  </a:txBody>
                  <a:tcPr marL="68580" marR="68580" marT="0" marB="0"/>
                </a:tc>
              </a:tr>
              <a:tr h="192045">
                <a:tc>
                  <a:txBody>
                    <a:bodyPr/>
                    <a:lstStyle/>
                    <a:p>
                      <a:pPr marL="22225" algn="ctr">
                        <a:spcBef>
                          <a:spcPts val="300"/>
                        </a:spcBef>
                        <a:spcAft>
                          <a:spcPts val="300"/>
                        </a:spcAft>
                        <a:tabLst>
                          <a:tab pos="2091055" algn="l"/>
                        </a:tabLst>
                      </a:pPr>
                      <a:r>
                        <a:rPr lang="en-AU" sz="1400" dirty="0">
                          <a:effectLst/>
                        </a:rPr>
                        <a:t>Total Benefit ($m)</a:t>
                      </a:r>
                      <a:endParaRPr lang="en-AU" sz="1400" dirty="0">
                        <a:effectLst/>
                        <a:latin typeface="Georgia"/>
                        <a:ea typeface="Times New Roman"/>
                        <a:cs typeface="Times New Roman"/>
                      </a:endParaRPr>
                    </a:p>
                  </a:txBody>
                  <a:tcPr marL="68580" marR="68580" marT="0" marB="0"/>
                </a:tc>
                <a:tc>
                  <a:txBody>
                    <a:bodyPr/>
                    <a:lstStyle/>
                    <a:p>
                      <a:pPr algn="ctr" fontAlgn="b"/>
                      <a:r>
                        <a:rPr lang="en-AU" sz="1400" u="none" strike="noStrike">
                          <a:effectLst/>
                        </a:rPr>
                        <a:t>1,748</a:t>
                      </a:r>
                      <a:endParaRPr lang="en-AU" sz="1400" b="0" i="0" u="none" strike="noStrike">
                        <a:solidFill>
                          <a:srgbClr val="000000"/>
                        </a:solidFill>
                        <a:effectLst/>
                        <a:latin typeface="Calibri"/>
                      </a:endParaRPr>
                    </a:p>
                  </a:txBody>
                  <a:tcPr marL="0" marR="0" marT="0" marB="0" anchor="ctr"/>
                </a:tc>
                <a:tc>
                  <a:txBody>
                    <a:bodyPr/>
                    <a:lstStyle/>
                    <a:p>
                      <a:pPr algn="ctr" fontAlgn="b"/>
                      <a:r>
                        <a:rPr lang="en-AU" sz="1400" u="none" strike="noStrike">
                          <a:effectLst/>
                        </a:rPr>
                        <a:t>408</a:t>
                      </a:r>
                      <a:endParaRPr lang="en-AU" sz="1400" b="0" i="0" u="none" strike="noStrike">
                        <a:solidFill>
                          <a:srgbClr val="000000"/>
                        </a:solidFill>
                        <a:effectLst/>
                        <a:latin typeface="Calibri"/>
                      </a:endParaRPr>
                    </a:p>
                  </a:txBody>
                  <a:tcPr marL="0" marR="0" marT="0" marB="0" anchor="ctr"/>
                </a:tc>
              </a:tr>
              <a:tr h="192045">
                <a:tc>
                  <a:txBody>
                    <a:bodyPr/>
                    <a:lstStyle/>
                    <a:p>
                      <a:pPr marL="22225" algn="ctr">
                        <a:spcBef>
                          <a:spcPts val="300"/>
                        </a:spcBef>
                        <a:spcAft>
                          <a:spcPts val="300"/>
                        </a:spcAft>
                        <a:tabLst>
                          <a:tab pos="2091055" algn="l"/>
                        </a:tabLst>
                      </a:pPr>
                      <a:r>
                        <a:rPr lang="en-AU" sz="1400" dirty="0">
                          <a:effectLst/>
                        </a:rPr>
                        <a:t>Total Cost ($m)</a:t>
                      </a:r>
                      <a:endParaRPr lang="en-AU" sz="1400" dirty="0">
                        <a:effectLst/>
                        <a:latin typeface="Georgia"/>
                        <a:ea typeface="Times New Roman"/>
                        <a:cs typeface="Times New Roman"/>
                      </a:endParaRPr>
                    </a:p>
                  </a:txBody>
                  <a:tcPr marL="68580" marR="68580" marT="0" marB="0"/>
                </a:tc>
                <a:tc>
                  <a:txBody>
                    <a:bodyPr/>
                    <a:lstStyle/>
                    <a:p>
                      <a:pPr algn="ctr" fontAlgn="b"/>
                      <a:r>
                        <a:rPr lang="en-AU" sz="1400" u="none" strike="noStrike">
                          <a:effectLst/>
                        </a:rPr>
                        <a:t>225</a:t>
                      </a:r>
                      <a:endParaRPr lang="en-AU" sz="1400" b="0" i="0" u="none" strike="noStrike">
                        <a:solidFill>
                          <a:srgbClr val="000000"/>
                        </a:solidFill>
                        <a:effectLst/>
                        <a:latin typeface="Calibri"/>
                      </a:endParaRPr>
                    </a:p>
                  </a:txBody>
                  <a:tcPr marL="0" marR="0" marT="0" marB="0" anchor="ctr"/>
                </a:tc>
                <a:tc>
                  <a:txBody>
                    <a:bodyPr/>
                    <a:lstStyle/>
                    <a:p>
                      <a:pPr algn="ctr" fontAlgn="b"/>
                      <a:r>
                        <a:rPr lang="en-AU" sz="1400" u="none" strike="noStrike">
                          <a:effectLst/>
                        </a:rPr>
                        <a:t>59</a:t>
                      </a:r>
                      <a:endParaRPr lang="en-AU" sz="1400" b="0" i="0" u="none" strike="noStrike">
                        <a:solidFill>
                          <a:srgbClr val="000000"/>
                        </a:solidFill>
                        <a:effectLst/>
                        <a:latin typeface="Calibri"/>
                      </a:endParaRPr>
                    </a:p>
                  </a:txBody>
                  <a:tcPr marL="0" marR="0" marT="0" marB="0" anchor="ctr"/>
                </a:tc>
              </a:tr>
              <a:tr h="192045">
                <a:tc>
                  <a:txBody>
                    <a:bodyPr/>
                    <a:lstStyle/>
                    <a:p>
                      <a:pPr marL="22225" algn="ctr">
                        <a:spcBef>
                          <a:spcPts val="300"/>
                        </a:spcBef>
                        <a:spcAft>
                          <a:spcPts val="300"/>
                        </a:spcAft>
                        <a:tabLst>
                          <a:tab pos="2091055" algn="l"/>
                        </a:tabLst>
                      </a:pPr>
                      <a:r>
                        <a:rPr lang="en-AU" sz="1400" dirty="0">
                          <a:effectLst/>
                        </a:rPr>
                        <a:t>Benefit Cost Ratio</a:t>
                      </a:r>
                      <a:endParaRPr lang="en-AU" sz="1400" dirty="0">
                        <a:effectLst/>
                        <a:latin typeface="Georgia"/>
                        <a:ea typeface="Times New Roman"/>
                        <a:cs typeface="Times New Roman"/>
                      </a:endParaRPr>
                    </a:p>
                  </a:txBody>
                  <a:tcPr marL="68580" marR="68580" marT="0" marB="0"/>
                </a:tc>
                <a:tc>
                  <a:txBody>
                    <a:bodyPr/>
                    <a:lstStyle/>
                    <a:p>
                      <a:pPr algn="ctr" fontAlgn="b"/>
                      <a:r>
                        <a:rPr lang="en-AU" sz="1400" u="none" strike="noStrike">
                          <a:effectLst/>
                        </a:rPr>
                        <a:t>7.8</a:t>
                      </a:r>
                      <a:endParaRPr lang="en-AU" sz="1400" b="0" i="0" u="none" strike="noStrike">
                        <a:solidFill>
                          <a:srgbClr val="000000"/>
                        </a:solidFill>
                        <a:effectLst/>
                        <a:latin typeface="Calibri"/>
                      </a:endParaRPr>
                    </a:p>
                  </a:txBody>
                  <a:tcPr marL="0" marR="0" marT="0" marB="0" anchor="ctr"/>
                </a:tc>
                <a:tc>
                  <a:txBody>
                    <a:bodyPr/>
                    <a:lstStyle/>
                    <a:p>
                      <a:pPr algn="ctr" fontAlgn="b"/>
                      <a:r>
                        <a:rPr lang="en-AU" sz="1400" u="none" strike="noStrike">
                          <a:effectLst/>
                        </a:rPr>
                        <a:t>6.9</a:t>
                      </a:r>
                      <a:endParaRPr lang="en-AU" sz="1400" b="0" i="0" u="none" strike="noStrike">
                        <a:solidFill>
                          <a:srgbClr val="000000"/>
                        </a:solidFill>
                        <a:effectLst/>
                        <a:latin typeface="Calibri"/>
                      </a:endParaRPr>
                    </a:p>
                  </a:txBody>
                  <a:tcPr marL="0" marR="0" marT="0" marB="0" anchor="ctr"/>
                </a:tc>
              </a:tr>
              <a:tr h="204408">
                <a:tc>
                  <a:txBody>
                    <a:bodyPr/>
                    <a:lstStyle/>
                    <a:p>
                      <a:pPr marL="22225" algn="ctr">
                        <a:spcBef>
                          <a:spcPts val="300"/>
                        </a:spcBef>
                        <a:spcAft>
                          <a:spcPts val="300"/>
                        </a:spcAft>
                        <a:tabLst>
                          <a:tab pos="2091055" algn="l"/>
                        </a:tabLst>
                      </a:pPr>
                      <a:r>
                        <a:rPr lang="en-AU" sz="1400" dirty="0">
                          <a:effectLst/>
                        </a:rPr>
                        <a:t>Energy Saved (GWh cumulative)</a:t>
                      </a:r>
                      <a:endParaRPr lang="en-AU" sz="1400" dirty="0">
                        <a:effectLst/>
                        <a:latin typeface="Georgia"/>
                        <a:ea typeface="Times New Roman"/>
                        <a:cs typeface="Times New Roman"/>
                      </a:endParaRPr>
                    </a:p>
                  </a:txBody>
                  <a:tcPr marL="68580" marR="68580" marT="0" marB="0"/>
                </a:tc>
                <a:tc>
                  <a:txBody>
                    <a:bodyPr/>
                    <a:lstStyle/>
                    <a:p>
                      <a:pPr algn="ctr" fontAlgn="b"/>
                      <a:r>
                        <a:rPr lang="en-AU" sz="1400" u="none" strike="noStrike">
                          <a:effectLst/>
                        </a:rPr>
                        <a:t>18,130</a:t>
                      </a:r>
                      <a:endParaRPr lang="en-AU" sz="1400" b="0" i="0" u="none" strike="noStrike">
                        <a:solidFill>
                          <a:srgbClr val="000000"/>
                        </a:solidFill>
                        <a:effectLst/>
                        <a:latin typeface="Calibri"/>
                      </a:endParaRPr>
                    </a:p>
                  </a:txBody>
                  <a:tcPr marL="0" marR="0" marT="0" marB="0" anchor="ctr"/>
                </a:tc>
                <a:tc>
                  <a:txBody>
                    <a:bodyPr/>
                    <a:lstStyle/>
                    <a:p>
                      <a:pPr algn="ctr" fontAlgn="b"/>
                      <a:r>
                        <a:rPr lang="en-AU" sz="1400" u="none" strike="noStrike">
                          <a:effectLst/>
                        </a:rPr>
                        <a:t>3,501</a:t>
                      </a:r>
                      <a:endParaRPr lang="en-AU" sz="1400" b="0" i="0" u="none" strike="noStrike">
                        <a:solidFill>
                          <a:srgbClr val="000000"/>
                        </a:solidFill>
                        <a:effectLst/>
                        <a:latin typeface="Calibri"/>
                      </a:endParaRPr>
                    </a:p>
                  </a:txBody>
                  <a:tcPr marL="0" marR="0" marT="0" marB="0" anchor="ctr"/>
                </a:tc>
              </a:tr>
              <a:tr h="190820">
                <a:tc>
                  <a:txBody>
                    <a:bodyPr/>
                    <a:lstStyle/>
                    <a:p>
                      <a:pPr marL="22225" algn="ctr">
                        <a:spcBef>
                          <a:spcPts val="300"/>
                        </a:spcBef>
                        <a:spcAft>
                          <a:spcPts val="300"/>
                        </a:spcAft>
                        <a:tabLst>
                          <a:tab pos="2091055" algn="l"/>
                        </a:tabLst>
                      </a:pPr>
                      <a:r>
                        <a:rPr lang="en-AU" sz="1400" dirty="0" smtClean="0">
                          <a:effectLst/>
                        </a:rPr>
                        <a:t>GHG reduction </a:t>
                      </a:r>
                      <a:r>
                        <a:rPr lang="en-AU" sz="1400" dirty="0">
                          <a:effectLst/>
                        </a:rPr>
                        <a:t>(kt CO</a:t>
                      </a:r>
                      <a:r>
                        <a:rPr lang="en-AU" sz="1400" baseline="-25000" dirty="0">
                          <a:effectLst/>
                        </a:rPr>
                        <a:t>2</a:t>
                      </a:r>
                      <a:r>
                        <a:rPr lang="en-AU" sz="1400" dirty="0">
                          <a:effectLst/>
                        </a:rPr>
                        <a:t>-e cumulative)</a:t>
                      </a:r>
                      <a:endParaRPr lang="en-AU" sz="1400" dirty="0">
                        <a:effectLst/>
                        <a:latin typeface="Georgia"/>
                        <a:ea typeface="Times New Roman"/>
                        <a:cs typeface="Times New Roman"/>
                      </a:endParaRPr>
                    </a:p>
                  </a:txBody>
                  <a:tcPr marL="68580" marR="68580" marT="0" marB="0"/>
                </a:tc>
                <a:tc>
                  <a:txBody>
                    <a:bodyPr/>
                    <a:lstStyle/>
                    <a:p>
                      <a:pPr algn="ctr" fontAlgn="b"/>
                      <a:r>
                        <a:rPr lang="en-AU" sz="1400" u="none" strike="noStrike">
                          <a:effectLst/>
                        </a:rPr>
                        <a:t>16,653</a:t>
                      </a:r>
                      <a:endParaRPr lang="en-AU" sz="1400" b="0" i="0" u="none" strike="noStrike">
                        <a:solidFill>
                          <a:srgbClr val="000000"/>
                        </a:solidFill>
                        <a:effectLst/>
                        <a:latin typeface="Calibri"/>
                      </a:endParaRPr>
                    </a:p>
                  </a:txBody>
                  <a:tcPr marL="0" marR="0" marT="0" marB="0" anchor="ctr"/>
                </a:tc>
                <a:tc>
                  <a:txBody>
                    <a:bodyPr/>
                    <a:lstStyle/>
                    <a:p>
                      <a:pPr algn="ctr" fontAlgn="b"/>
                      <a:r>
                        <a:rPr lang="en-AU" sz="1400" u="none" strike="noStrike" dirty="0">
                          <a:effectLst/>
                        </a:rPr>
                        <a:t>333</a:t>
                      </a:r>
                      <a:endParaRPr lang="en-AU" sz="1400" b="0" i="0" u="none" strike="noStrike" dirty="0">
                        <a:solidFill>
                          <a:srgbClr val="000000"/>
                        </a:solidFill>
                        <a:effectLst/>
                        <a:latin typeface="Calibri"/>
                      </a:endParaRPr>
                    </a:p>
                  </a:txBody>
                  <a:tcPr marL="0" marR="0" marT="0" marB="0" anchor="ctr"/>
                </a:tc>
              </a:tr>
            </a:tbl>
          </a:graphicData>
        </a:graphic>
      </p:graphicFrame>
      <p:pic>
        <p:nvPicPr>
          <p:cNvPr id="6148" name="Picture 4"/>
          <p:cNvPicPr>
            <a:picLocks noGrp="1" noChangeAspect="1" noChangeArrowheads="1"/>
          </p:cNvPicPr>
          <p:nvPr>
            <p:ph sz="half" idx="2"/>
          </p:nvPr>
        </p:nvPicPr>
        <p:blipFill>
          <a:blip r:embed="rId3" cstate="print">
            <a:extLst>
              <a:ext uri="{28A0092B-C50C-407E-A947-70E740481C1C}">
                <a14:useLocalDpi xmlns:a14="http://schemas.microsoft.com/office/drawing/2010/main"/>
              </a:ext>
            </a:extLst>
          </a:blip>
          <a:srcRect/>
          <a:stretch>
            <a:fillRect/>
          </a:stretch>
        </p:blipFill>
        <p:spPr bwMode="auto">
          <a:xfrm>
            <a:off x="1859280" y="2813582"/>
            <a:ext cx="5113020" cy="3383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A69D1D25-99F7-477E-8F2B-AFA8B95B074F}" type="slidenum">
              <a:rPr lang="en-US" smtClean="0"/>
              <a:pPr>
                <a:defRPr/>
              </a:pPr>
              <a:t>74</a:t>
            </a:fld>
            <a:endParaRPr lang="en-US" dirty="0"/>
          </a:p>
        </p:txBody>
      </p:sp>
    </p:spTree>
    <p:extLst>
      <p:ext uri="{BB962C8B-B14F-4D97-AF65-F5344CB8AC3E}">
        <p14:creationId xmlns:p14="http://schemas.microsoft.com/office/powerpoint/2010/main" val="123180440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CBA Results Summary</a:t>
            </a:r>
            <a:endParaRPr lang="en-AU" dirty="0"/>
          </a:p>
        </p:txBody>
      </p:sp>
      <p:graphicFrame>
        <p:nvGraphicFramePr>
          <p:cNvPr id="4" name="Content Placeholder 1"/>
          <p:cNvGraphicFramePr>
            <a:graphicFrameLocks noGrp="1"/>
          </p:cNvGraphicFramePr>
          <p:nvPr>
            <p:ph idx="1"/>
            <p:extLst>
              <p:ext uri="{D42A27DB-BD31-4B8C-83A1-F6EECF244321}">
                <p14:modId xmlns:p14="http://schemas.microsoft.com/office/powerpoint/2010/main" val="1104608241"/>
              </p:ext>
            </p:extLst>
          </p:nvPr>
        </p:nvGraphicFramePr>
        <p:xfrm>
          <a:off x="457200" y="1475510"/>
          <a:ext cx="8229599" cy="1961085"/>
        </p:xfrm>
        <a:graphic>
          <a:graphicData uri="http://schemas.openxmlformats.org/drawingml/2006/table">
            <a:tbl>
              <a:tblPr firstRow="1" firstCol="1" bandRow="1">
                <a:tableStyleId>{5C22544A-7EE6-4342-B048-85BDC9FD1C3A}</a:tableStyleId>
              </a:tblPr>
              <a:tblGrid>
                <a:gridCol w="986753"/>
                <a:gridCol w="1315872"/>
                <a:gridCol w="1682689"/>
                <a:gridCol w="1062529"/>
                <a:gridCol w="1411430"/>
                <a:gridCol w="1062529"/>
                <a:gridCol w="707797"/>
              </a:tblGrid>
              <a:tr h="709724">
                <a:tc>
                  <a:txBody>
                    <a:bodyPr/>
                    <a:lstStyle/>
                    <a:p>
                      <a:pPr marL="22225" algn="ctr">
                        <a:spcBef>
                          <a:spcPts val="300"/>
                        </a:spcBef>
                        <a:spcAft>
                          <a:spcPts val="300"/>
                        </a:spcAft>
                        <a:tabLst>
                          <a:tab pos="2091055" algn="l"/>
                        </a:tabLst>
                      </a:pPr>
                      <a:r>
                        <a:rPr lang="en-AU" sz="1600" dirty="0">
                          <a:effectLst/>
                        </a:rPr>
                        <a:t>Option </a:t>
                      </a:r>
                      <a:endParaRPr lang="en-AU" sz="1200" dirty="0">
                        <a:effectLst/>
                        <a:latin typeface="Georgia"/>
                        <a:ea typeface="Times New Roman"/>
                        <a:cs typeface="Times New Roman"/>
                      </a:endParaRPr>
                    </a:p>
                  </a:txBody>
                  <a:tcPr marL="65473" marR="65473" marT="0" marB="0"/>
                </a:tc>
                <a:tc>
                  <a:txBody>
                    <a:bodyPr/>
                    <a:lstStyle/>
                    <a:p>
                      <a:pPr marL="22225" algn="ctr">
                        <a:spcBef>
                          <a:spcPts val="300"/>
                        </a:spcBef>
                        <a:spcAft>
                          <a:spcPts val="300"/>
                        </a:spcAft>
                        <a:tabLst>
                          <a:tab pos="2091055" algn="l"/>
                        </a:tabLst>
                      </a:pPr>
                      <a:r>
                        <a:rPr lang="en-AU" sz="1600" dirty="0">
                          <a:effectLst/>
                        </a:rPr>
                        <a:t>Energy Saved (cumulative to </a:t>
                      </a:r>
                      <a:r>
                        <a:rPr lang="en-AU" sz="1600" dirty="0" smtClean="0">
                          <a:effectLst/>
                        </a:rPr>
                        <a:t>2035 </a:t>
                      </a:r>
                      <a:r>
                        <a:rPr lang="en-AU" sz="1600" dirty="0">
                          <a:effectLst/>
                        </a:rPr>
                        <a:t>- GWh)</a:t>
                      </a:r>
                      <a:endParaRPr lang="en-AU" sz="1200" dirty="0">
                        <a:effectLst/>
                        <a:latin typeface="Georgia"/>
                        <a:ea typeface="Times New Roman"/>
                        <a:cs typeface="Times New Roman"/>
                      </a:endParaRPr>
                    </a:p>
                  </a:txBody>
                  <a:tcPr marL="65473" marR="65473" marT="0" marB="0"/>
                </a:tc>
                <a:tc>
                  <a:txBody>
                    <a:bodyPr/>
                    <a:lstStyle/>
                    <a:p>
                      <a:pPr marL="22225" algn="ctr">
                        <a:spcBef>
                          <a:spcPts val="300"/>
                        </a:spcBef>
                        <a:spcAft>
                          <a:spcPts val="300"/>
                        </a:spcAft>
                        <a:tabLst>
                          <a:tab pos="2091055" algn="l"/>
                        </a:tabLst>
                      </a:pPr>
                      <a:r>
                        <a:rPr lang="en-AU" sz="1600" dirty="0">
                          <a:effectLst/>
                        </a:rPr>
                        <a:t>GHG Emission Reduction (cumulative to </a:t>
                      </a:r>
                      <a:r>
                        <a:rPr lang="en-AU" sz="1600" dirty="0" smtClean="0">
                          <a:effectLst/>
                        </a:rPr>
                        <a:t>2035) </a:t>
                      </a:r>
                      <a:r>
                        <a:rPr lang="en-AU" sz="1600" dirty="0">
                          <a:effectLst/>
                        </a:rPr>
                        <a:t>Mt</a:t>
                      </a:r>
                      <a:endParaRPr lang="en-AU" sz="1200" dirty="0">
                        <a:effectLst/>
                        <a:latin typeface="Georgia"/>
                        <a:ea typeface="Times New Roman"/>
                        <a:cs typeface="Times New Roman"/>
                      </a:endParaRPr>
                    </a:p>
                  </a:txBody>
                  <a:tcPr marL="65473" marR="65473" marT="0" marB="0"/>
                </a:tc>
                <a:tc>
                  <a:txBody>
                    <a:bodyPr/>
                    <a:lstStyle/>
                    <a:p>
                      <a:pPr marL="22225" algn="ctr">
                        <a:spcBef>
                          <a:spcPts val="300"/>
                        </a:spcBef>
                        <a:spcAft>
                          <a:spcPts val="300"/>
                        </a:spcAft>
                        <a:tabLst>
                          <a:tab pos="2091055" algn="l"/>
                        </a:tabLst>
                      </a:pPr>
                      <a:r>
                        <a:rPr lang="en-AU" sz="1600" dirty="0">
                          <a:effectLst/>
                        </a:rPr>
                        <a:t>Total Benefit ($M)</a:t>
                      </a:r>
                      <a:endParaRPr lang="en-AU" sz="1200" dirty="0">
                        <a:effectLst/>
                        <a:latin typeface="Georgia"/>
                        <a:ea typeface="Times New Roman"/>
                        <a:cs typeface="Times New Roman"/>
                      </a:endParaRPr>
                    </a:p>
                  </a:txBody>
                  <a:tcPr marL="65473" marR="65473" marT="0" marB="0"/>
                </a:tc>
                <a:tc>
                  <a:txBody>
                    <a:bodyPr/>
                    <a:lstStyle/>
                    <a:p>
                      <a:pPr marL="22225" algn="ctr">
                        <a:spcBef>
                          <a:spcPts val="300"/>
                        </a:spcBef>
                        <a:spcAft>
                          <a:spcPts val="300"/>
                        </a:spcAft>
                        <a:tabLst>
                          <a:tab pos="2091055" algn="l"/>
                        </a:tabLst>
                      </a:pPr>
                      <a:r>
                        <a:rPr lang="en-AU" sz="1600" dirty="0">
                          <a:effectLst/>
                        </a:rPr>
                        <a:t>Total Investment ($M)</a:t>
                      </a:r>
                      <a:endParaRPr lang="en-AU" sz="1200" dirty="0">
                        <a:effectLst/>
                        <a:latin typeface="Georgia"/>
                        <a:ea typeface="Times New Roman"/>
                        <a:cs typeface="Times New Roman"/>
                      </a:endParaRPr>
                    </a:p>
                  </a:txBody>
                  <a:tcPr marL="65473" marR="65473" marT="0" marB="0"/>
                </a:tc>
                <a:tc>
                  <a:txBody>
                    <a:bodyPr/>
                    <a:lstStyle/>
                    <a:p>
                      <a:pPr marL="22225" algn="ctr">
                        <a:spcBef>
                          <a:spcPts val="300"/>
                        </a:spcBef>
                        <a:spcAft>
                          <a:spcPts val="300"/>
                        </a:spcAft>
                        <a:tabLst>
                          <a:tab pos="2091055" algn="l"/>
                        </a:tabLst>
                      </a:pPr>
                      <a:r>
                        <a:rPr lang="en-AU" sz="1600" dirty="0">
                          <a:effectLst/>
                        </a:rPr>
                        <a:t>Net Benefit ($M)</a:t>
                      </a:r>
                      <a:endParaRPr lang="en-AU" sz="1200" dirty="0">
                        <a:effectLst/>
                        <a:latin typeface="Georgia"/>
                        <a:ea typeface="Times New Roman"/>
                        <a:cs typeface="Times New Roman"/>
                      </a:endParaRPr>
                    </a:p>
                  </a:txBody>
                  <a:tcPr marL="65473" marR="65473" marT="0" marB="0"/>
                </a:tc>
                <a:tc>
                  <a:txBody>
                    <a:bodyPr/>
                    <a:lstStyle/>
                    <a:p>
                      <a:pPr marL="22225" algn="ctr">
                        <a:spcBef>
                          <a:spcPts val="300"/>
                        </a:spcBef>
                        <a:spcAft>
                          <a:spcPts val="300"/>
                        </a:spcAft>
                        <a:tabLst>
                          <a:tab pos="2091055" algn="l"/>
                        </a:tabLst>
                      </a:pPr>
                      <a:r>
                        <a:rPr lang="en-AU" sz="1600" dirty="0">
                          <a:effectLst/>
                        </a:rPr>
                        <a:t>BCR</a:t>
                      </a:r>
                      <a:endParaRPr lang="en-AU" sz="1200" dirty="0">
                        <a:effectLst/>
                        <a:latin typeface="Georgia"/>
                        <a:ea typeface="Times New Roman"/>
                        <a:cs typeface="Times New Roman"/>
                      </a:endParaRPr>
                    </a:p>
                  </a:txBody>
                  <a:tcPr marL="65473" marR="65473" marT="0" marB="0"/>
                </a:tc>
              </a:tr>
              <a:tr h="328575">
                <a:tc>
                  <a:txBody>
                    <a:bodyPr/>
                    <a:lstStyle/>
                    <a:p>
                      <a:pPr marL="22225" algn="ctr">
                        <a:spcBef>
                          <a:spcPts val="300"/>
                        </a:spcBef>
                        <a:spcAft>
                          <a:spcPts val="300"/>
                        </a:spcAft>
                        <a:tabLst>
                          <a:tab pos="2091055" algn="l"/>
                        </a:tabLst>
                      </a:pPr>
                      <a:r>
                        <a:rPr lang="en-AU" sz="1600" dirty="0">
                          <a:effectLst/>
                        </a:rPr>
                        <a:t>Option </a:t>
                      </a:r>
                      <a:r>
                        <a:rPr lang="en-AU" sz="1600" dirty="0" smtClean="0">
                          <a:effectLst/>
                        </a:rPr>
                        <a:t>2</a:t>
                      </a:r>
                      <a:endParaRPr lang="en-AU" sz="1200" dirty="0">
                        <a:effectLst/>
                        <a:latin typeface="Georgia"/>
                        <a:ea typeface="Times New Roman"/>
                        <a:cs typeface="Times New Roman"/>
                      </a:endParaRPr>
                    </a:p>
                  </a:txBody>
                  <a:tcPr marL="65473" marR="65473" marT="0" marB="0"/>
                </a:tc>
                <a:tc>
                  <a:txBody>
                    <a:bodyPr/>
                    <a:lstStyle/>
                    <a:p>
                      <a:pPr algn="ctr" fontAlgn="b"/>
                      <a:r>
                        <a:rPr lang="en-AU" sz="1600" u="none" strike="noStrike">
                          <a:effectLst/>
                        </a:rPr>
                        <a:t>5,976</a:t>
                      </a:r>
                      <a:endParaRPr lang="en-AU" sz="1600" b="0" i="0" u="none" strike="noStrike">
                        <a:solidFill>
                          <a:srgbClr val="000000"/>
                        </a:solidFill>
                        <a:effectLst/>
                        <a:latin typeface="Calibri"/>
                      </a:endParaRPr>
                    </a:p>
                  </a:txBody>
                  <a:tcPr marL="0" marR="0" marT="0" marB="0" anchor="ctr"/>
                </a:tc>
                <a:tc>
                  <a:txBody>
                    <a:bodyPr/>
                    <a:lstStyle/>
                    <a:p>
                      <a:pPr algn="ctr" fontAlgn="b"/>
                      <a:r>
                        <a:rPr lang="en-AU" sz="1600" u="none" strike="noStrike">
                          <a:effectLst/>
                        </a:rPr>
                        <a:t>5.5</a:t>
                      </a:r>
                      <a:endParaRPr lang="en-AU" sz="1600" b="0" i="0" u="none" strike="noStrike">
                        <a:solidFill>
                          <a:srgbClr val="000000"/>
                        </a:solidFill>
                        <a:effectLst/>
                        <a:latin typeface="Calibri"/>
                      </a:endParaRPr>
                    </a:p>
                  </a:txBody>
                  <a:tcPr marL="0" marR="0" marT="0" marB="0" anchor="ctr"/>
                </a:tc>
                <a:tc>
                  <a:txBody>
                    <a:bodyPr/>
                    <a:lstStyle/>
                    <a:p>
                      <a:pPr algn="ctr" fontAlgn="b"/>
                      <a:r>
                        <a:rPr lang="en-AU" sz="1600" u="none" strike="noStrike">
                          <a:effectLst/>
                        </a:rPr>
                        <a:t>606</a:t>
                      </a:r>
                      <a:endParaRPr lang="en-AU" sz="1600" b="0" i="0" u="none" strike="noStrike">
                        <a:solidFill>
                          <a:srgbClr val="000000"/>
                        </a:solidFill>
                        <a:effectLst/>
                        <a:latin typeface="Calibri"/>
                      </a:endParaRPr>
                    </a:p>
                  </a:txBody>
                  <a:tcPr marL="0" marR="0" marT="0" marB="0" anchor="ctr"/>
                </a:tc>
                <a:tc>
                  <a:txBody>
                    <a:bodyPr/>
                    <a:lstStyle/>
                    <a:p>
                      <a:pPr algn="ctr" fontAlgn="b"/>
                      <a:r>
                        <a:rPr lang="en-AU" sz="1600" u="none" strike="noStrike">
                          <a:effectLst/>
                        </a:rPr>
                        <a:t>58</a:t>
                      </a:r>
                      <a:endParaRPr lang="en-AU" sz="1600" b="0" i="0" u="none" strike="noStrike">
                        <a:solidFill>
                          <a:srgbClr val="000000"/>
                        </a:solidFill>
                        <a:effectLst/>
                        <a:latin typeface="Calibri"/>
                      </a:endParaRPr>
                    </a:p>
                  </a:txBody>
                  <a:tcPr marL="0" marR="0" marT="0" marB="0" anchor="ctr"/>
                </a:tc>
                <a:tc>
                  <a:txBody>
                    <a:bodyPr/>
                    <a:lstStyle/>
                    <a:p>
                      <a:pPr algn="ctr" fontAlgn="b"/>
                      <a:r>
                        <a:rPr lang="en-AU" sz="1600" u="none" strike="noStrike">
                          <a:effectLst/>
                        </a:rPr>
                        <a:t>548</a:t>
                      </a:r>
                      <a:endParaRPr lang="en-AU" sz="1600" b="0" i="0" u="none" strike="noStrike">
                        <a:solidFill>
                          <a:srgbClr val="000000"/>
                        </a:solidFill>
                        <a:effectLst/>
                        <a:latin typeface="Calibri"/>
                      </a:endParaRPr>
                    </a:p>
                  </a:txBody>
                  <a:tcPr marL="0" marR="0" marT="0" marB="0" anchor="ctr"/>
                </a:tc>
                <a:tc>
                  <a:txBody>
                    <a:bodyPr/>
                    <a:lstStyle/>
                    <a:p>
                      <a:pPr algn="ctr" fontAlgn="b"/>
                      <a:r>
                        <a:rPr lang="en-AU" sz="1600" u="none" strike="noStrike">
                          <a:effectLst/>
                        </a:rPr>
                        <a:t>10.5</a:t>
                      </a:r>
                      <a:endParaRPr lang="en-AU" sz="1600" b="0" i="0" u="none" strike="noStrike">
                        <a:solidFill>
                          <a:srgbClr val="000000"/>
                        </a:solidFill>
                        <a:effectLst/>
                        <a:latin typeface="Calibri"/>
                      </a:endParaRPr>
                    </a:p>
                  </a:txBody>
                  <a:tcPr marL="0" marR="0" marT="0" marB="0" anchor="ctr"/>
                </a:tc>
              </a:tr>
              <a:tr h="328575">
                <a:tc>
                  <a:txBody>
                    <a:bodyPr/>
                    <a:lstStyle/>
                    <a:p>
                      <a:pPr marL="22225" algn="ctr">
                        <a:spcBef>
                          <a:spcPts val="300"/>
                        </a:spcBef>
                        <a:spcAft>
                          <a:spcPts val="300"/>
                        </a:spcAft>
                        <a:tabLst>
                          <a:tab pos="2091055" algn="l"/>
                        </a:tabLst>
                      </a:pPr>
                      <a:r>
                        <a:rPr lang="en-AU" sz="1600" dirty="0">
                          <a:effectLst/>
                        </a:rPr>
                        <a:t>Option </a:t>
                      </a:r>
                      <a:r>
                        <a:rPr lang="en-AU" sz="1600" dirty="0" smtClean="0">
                          <a:effectLst/>
                        </a:rPr>
                        <a:t>3</a:t>
                      </a:r>
                      <a:endParaRPr lang="en-AU" sz="1200" dirty="0">
                        <a:effectLst/>
                        <a:latin typeface="Georgia"/>
                        <a:ea typeface="Times New Roman"/>
                        <a:cs typeface="Times New Roman"/>
                      </a:endParaRPr>
                    </a:p>
                  </a:txBody>
                  <a:tcPr marL="65473" marR="65473" marT="0" marB="0"/>
                </a:tc>
                <a:tc>
                  <a:txBody>
                    <a:bodyPr/>
                    <a:lstStyle/>
                    <a:p>
                      <a:pPr algn="ctr" fontAlgn="b"/>
                      <a:r>
                        <a:rPr lang="en-AU" sz="1600" u="none" strike="noStrike">
                          <a:effectLst/>
                        </a:rPr>
                        <a:t>16,749</a:t>
                      </a:r>
                      <a:endParaRPr lang="en-AU" sz="1600" b="0" i="0" u="none" strike="noStrike">
                        <a:solidFill>
                          <a:srgbClr val="000000"/>
                        </a:solidFill>
                        <a:effectLst/>
                        <a:latin typeface="Calibri"/>
                      </a:endParaRPr>
                    </a:p>
                  </a:txBody>
                  <a:tcPr marL="0" marR="0" marT="0" marB="0" anchor="ctr"/>
                </a:tc>
                <a:tc>
                  <a:txBody>
                    <a:bodyPr/>
                    <a:lstStyle/>
                    <a:p>
                      <a:pPr algn="ctr" fontAlgn="b"/>
                      <a:r>
                        <a:rPr lang="en-AU" sz="1600" u="none" strike="noStrike" dirty="0">
                          <a:effectLst/>
                        </a:rPr>
                        <a:t>15.4</a:t>
                      </a:r>
                      <a:endParaRPr lang="en-AU" sz="1600" b="0" i="0" u="none" strike="noStrike" dirty="0">
                        <a:solidFill>
                          <a:srgbClr val="000000"/>
                        </a:solidFill>
                        <a:effectLst/>
                        <a:latin typeface="Calibri"/>
                      </a:endParaRPr>
                    </a:p>
                  </a:txBody>
                  <a:tcPr marL="0" marR="0" marT="0" marB="0" anchor="ctr"/>
                </a:tc>
                <a:tc>
                  <a:txBody>
                    <a:bodyPr/>
                    <a:lstStyle/>
                    <a:p>
                      <a:pPr algn="ctr" fontAlgn="b"/>
                      <a:r>
                        <a:rPr lang="en-AU" sz="1600" u="none" strike="noStrike">
                          <a:effectLst/>
                        </a:rPr>
                        <a:t>1,641</a:t>
                      </a:r>
                      <a:endParaRPr lang="en-AU" sz="1600" b="0" i="0" u="none" strike="noStrike">
                        <a:solidFill>
                          <a:srgbClr val="000000"/>
                        </a:solidFill>
                        <a:effectLst/>
                        <a:latin typeface="Calibri"/>
                      </a:endParaRPr>
                    </a:p>
                  </a:txBody>
                  <a:tcPr marL="0" marR="0" marT="0" marB="0" anchor="ctr"/>
                </a:tc>
                <a:tc>
                  <a:txBody>
                    <a:bodyPr/>
                    <a:lstStyle/>
                    <a:p>
                      <a:pPr algn="ctr" fontAlgn="b"/>
                      <a:r>
                        <a:rPr lang="en-AU" sz="1600" u="none" strike="noStrike">
                          <a:effectLst/>
                        </a:rPr>
                        <a:t>211</a:t>
                      </a:r>
                      <a:endParaRPr lang="en-AU" sz="1600" b="0" i="0" u="none" strike="noStrike">
                        <a:solidFill>
                          <a:srgbClr val="000000"/>
                        </a:solidFill>
                        <a:effectLst/>
                        <a:latin typeface="Calibri"/>
                      </a:endParaRPr>
                    </a:p>
                  </a:txBody>
                  <a:tcPr marL="0" marR="0" marT="0" marB="0" anchor="ctr"/>
                </a:tc>
                <a:tc>
                  <a:txBody>
                    <a:bodyPr/>
                    <a:lstStyle/>
                    <a:p>
                      <a:pPr algn="ctr" fontAlgn="b"/>
                      <a:r>
                        <a:rPr lang="en-AU" sz="1600" u="none" strike="noStrike">
                          <a:effectLst/>
                        </a:rPr>
                        <a:t>1,430</a:t>
                      </a:r>
                      <a:endParaRPr lang="en-AU" sz="1600" b="0" i="0" u="none" strike="noStrike">
                        <a:solidFill>
                          <a:srgbClr val="000000"/>
                        </a:solidFill>
                        <a:effectLst/>
                        <a:latin typeface="Calibri"/>
                      </a:endParaRPr>
                    </a:p>
                  </a:txBody>
                  <a:tcPr marL="0" marR="0" marT="0" marB="0" anchor="ctr"/>
                </a:tc>
                <a:tc>
                  <a:txBody>
                    <a:bodyPr/>
                    <a:lstStyle/>
                    <a:p>
                      <a:pPr algn="ctr" fontAlgn="b"/>
                      <a:r>
                        <a:rPr lang="en-AU" sz="1600" u="none" strike="noStrike">
                          <a:effectLst/>
                        </a:rPr>
                        <a:t>7.8</a:t>
                      </a:r>
                      <a:endParaRPr lang="en-AU" sz="1600" b="0" i="0" u="none" strike="noStrike">
                        <a:solidFill>
                          <a:srgbClr val="000000"/>
                        </a:solidFill>
                        <a:effectLst/>
                        <a:latin typeface="Calibri"/>
                      </a:endParaRPr>
                    </a:p>
                  </a:txBody>
                  <a:tcPr marL="0" marR="0" marT="0" marB="0" anchor="ctr"/>
                </a:tc>
              </a:tr>
              <a:tr h="328575">
                <a:tc>
                  <a:txBody>
                    <a:bodyPr/>
                    <a:lstStyle/>
                    <a:p>
                      <a:pPr marL="22225" algn="ctr">
                        <a:spcBef>
                          <a:spcPts val="300"/>
                        </a:spcBef>
                        <a:spcAft>
                          <a:spcPts val="300"/>
                        </a:spcAft>
                        <a:tabLst>
                          <a:tab pos="2091055" algn="l"/>
                        </a:tabLst>
                      </a:pPr>
                      <a:r>
                        <a:rPr lang="en-AU" sz="1600" dirty="0">
                          <a:effectLst/>
                        </a:rPr>
                        <a:t>Option </a:t>
                      </a:r>
                      <a:r>
                        <a:rPr lang="en-AU" sz="1600" dirty="0" smtClean="0">
                          <a:effectLst/>
                        </a:rPr>
                        <a:t>4</a:t>
                      </a:r>
                      <a:endParaRPr lang="en-AU" sz="1200" dirty="0">
                        <a:effectLst/>
                        <a:latin typeface="Georgia"/>
                        <a:ea typeface="Times New Roman"/>
                        <a:cs typeface="Times New Roman"/>
                      </a:endParaRPr>
                    </a:p>
                  </a:txBody>
                  <a:tcPr marL="65473" marR="65473" marT="0" marB="0"/>
                </a:tc>
                <a:tc>
                  <a:txBody>
                    <a:bodyPr/>
                    <a:lstStyle/>
                    <a:p>
                      <a:pPr algn="ctr" fontAlgn="b"/>
                      <a:r>
                        <a:rPr lang="en-AU" sz="1600" u="none" strike="noStrike">
                          <a:effectLst/>
                        </a:rPr>
                        <a:t>18,130</a:t>
                      </a:r>
                      <a:endParaRPr lang="en-AU" sz="1600" b="0" i="0" u="none" strike="noStrike">
                        <a:solidFill>
                          <a:srgbClr val="000000"/>
                        </a:solidFill>
                        <a:effectLst/>
                        <a:latin typeface="Calibri"/>
                      </a:endParaRPr>
                    </a:p>
                  </a:txBody>
                  <a:tcPr marL="0" marR="0" marT="0" marB="0" anchor="ctr"/>
                </a:tc>
                <a:tc>
                  <a:txBody>
                    <a:bodyPr/>
                    <a:lstStyle/>
                    <a:p>
                      <a:pPr algn="ctr" fontAlgn="b"/>
                      <a:r>
                        <a:rPr lang="en-AU" sz="1600" u="none" strike="noStrike">
                          <a:effectLst/>
                        </a:rPr>
                        <a:t>16.7</a:t>
                      </a:r>
                      <a:endParaRPr lang="en-AU" sz="1600" b="0" i="0" u="none" strike="noStrike">
                        <a:solidFill>
                          <a:srgbClr val="000000"/>
                        </a:solidFill>
                        <a:effectLst/>
                        <a:latin typeface="Calibri"/>
                      </a:endParaRPr>
                    </a:p>
                  </a:txBody>
                  <a:tcPr marL="0" marR="0" marT="0" marB="0" anchor="ctr"/>
                </a:tc>
                <a:tc>
                  <a:txBody>
                    <a:bodyPr/>
                    <a:lstStyle/>
                    <a:p>
                      <a:pPr algn="ctr" fontAlgn="b"/>
                      <a:r>
                        <a:rPr lang="en-AU" sz="1600" u="none" strike="noStrike">
                          <a:effectLst/>
                        </a:rPr>
                        <a:t>1,748</a:t>
                      </a:r>
                      <a:endParaRPr lang="en-AU" sz="1600" b="0" i="0" u="none" strike="noStrike">
                        <a:solidFill>
                          <a:srgbClr val="000000"/>
                        </a:solidFill>
                        <a:effectLst/>
                        <a:latin typeface="Calibri"/>
                      </a:endParaRPr>
                    </a:p>
                  </a:txBody>
                  <a:tcPr marL="0" marR="0" marT="0" marB="0" anchor="ctr"/>
                </a:tc>
                <a:tc>
                  <a:txBody>
                    <a:bodyPr/>
                    <a:lstStyle/>
                    <a:p>
                      <a:pPr algn="ctr" fontAlgn="b"/>
                      <a:r>
                        <a:rPr lang="en-AU" sz="1600" u="none" strike="noStrike">
                          <a:effectLst/>
                        </a:rPr>
                        <a:t>225</a:t>
                      </a:r>
                      <a:endParaRPr lang="en-AU" sz="1600" b="0" i="0" u="none" strike="noStrike">
                        <a:solidFill>
                          <a:srgbClr val="000000"/>
                        </a:solidFill>
                        <a:effectLst/>
                        <a:latin typeface="Calibri"/>
                      </a:endParaRPr>
                    </a:p>
                  </a:txBody>
                  <a:tcPr marL="0" marR="0" marT="0" marB="0" anchor="ctr"/>
                </a:tc>
                <a:tc>
                  <a:txBody>
                    <a:bodyPr/>
                    <a:lstStyle/>
                    <a:p>
                      <a:pPr algn="ctr" fontAlgn="b"/>
                      <a:r>
                        <a:rPr lang="en-AU" sz="1600" u="none" strike="noStrike">
                          <a:effectLst/>
                        </a:rPr>
                        <a:t>1,523</a:t>
                      </a:r>
                      <a:endParaRPr lang="en-AU" sz="1600" b="0" i="0" u="none" strike="noStrike">
                        <a:solidFill>
                          <a:srgbClr val="000000"/>
                        </a:solidFill>
                        <a:effectLst/>
                        <a:latin typeface="Calibri"/>
                      </a:endParaRPr>
                    </a:p>
                  </a:txBody>
                  <a:tcPr marL="0" marR="0" marT="0" marB="0" anchor="ctr"/>
                </a:tc>
                <a:tc>
                  <a:txBody>
                    <a:bodyPr/>
                    <a:lstStyle/>
                    <a:p>
                      <a:pPr algn="ctr" fontAlgn="b"/>
                      <a:r>
                        <a:rPr lang="en-AU" sz="1600" u="none" strike="noStrike" dirty="0">
                          <a:effectLst/>
                        </a:rPr>
                        <a:t>7.8</a:t>
                      </a:r>
                      <a:endParaRPr lang="en-AU" sz="1600" b="0" i="0" u="none" strike="noStrike" dirty="0">
                        <a:solidFill>
                          <a:srgbClr val="000000"/>
                        </a:solidFill>
                        <a:effectLst/>
                        <a:latin typeface="Calibri"/>
                      </a:endParaRPr>
                    </a:p>
                  </a:txBody>
                  <a:tcPr marL="0" marR="0" marT="0" marB="0" anchor="ctr"/>
                </a:tc>
              </a:tr>
            </a:tbl>
          </a:graphicData>
        </a:graphic>
      </p:graphicFrame>
      <p:sp>
        <p:nvSpPr>
          <p:cNvPr id="6" name="Text Placeholder 3"/>
          <p:cNvSpPr txBox="1">
            <a:spLocks/>
          </p:cNvSpPr>
          <p:nvPr/>
        </p:nvSpPr>
        <p:spPr>
          <a:xfrm>
            <a:off x="974088" y="1039815"/>
            <a:ext cx="2234625" cy="4308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EE1C24"/>
              </a:buClr>
              <a:buFont typeface="Arial"/>
              <a:buChar char="•"/>
              <a:defRPr sz="3200" b="0" i="0" kern="1200">
                <a:solidFill>
                  <a:schemeClr val="tx1"/>
                </a:solidFill>
                <a:latin typeface="Georgia"/>
                <a:ea typeface="+mn-ea"/>
                <a:cs typeface="Georgia"/>
              </a:defRPr>
            </a:lvl1pPr>
            <a:lvl2pPr marL="742950" indent="-285750" algn="l" defTabSz="457200" rtl="0" eaLnBrk="1" latinLnBrk="0" hangingPunct="1">
              <a:spcBef>
                <a:spcPct val="20000"/>
              </a:spcBef>
              <a:buClr>
                <a:srgbClr val="EE1C24"/>
              </a:buClr>
              <a:buFont typeface="Arial"/>
              <a:buChar char="–"/>
              <a:defRPr sz="2800" b="0" i="0" kern="1200">
                <a:solidFill>
                  <a:schemeClr val="tx1"/>
                </a:solidFill>
                <a:latin typeface="Georgia"/>
                <a:ea typeface="+mn-ea"/>
                <a:cs typeface="Georgia"/>
              </a:defRPr>
            </a:lvl2pPr>
            <a:lvl3pPr marL="1143000" indent="-228600" algn="l" defTabSz="457200" rtl="0" eaLnBrk="1" latinLnBrk="0" hangingPunct="1">
              <a:spcBef>
                <a:spcPct val="20000"/>
              </a:spcBef>
              <a:buClr>
                <a:srgbClr val="EE1C24"/>
              </a:buClr>
              <a:buFont typeface="Arial"/>
              <a:buChar char="•"/>
              <a:defRPr sz="2400" b="0" i="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2000" b="0" i="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2000" b="0" i="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2000" b="1" dirty="0" smtClean="0">
                <a:latin typeface="+mn-lt"/>
              </a:rPr>
              <a:t>Australia</a:t>
            </a:r>
            <a:endParaRPr lang="en-AU" sz="2000" b="1" dirty="0">
              <a:latin typeface="+mn-lt"/>
            </a:endParaRPr>
          </a:p>
        </p:txBody>
      </p:sp>
      <p:graphicFrame>
        <p:nvGraphicFramePr>
          <p:cNvPr id="8" name="Content Placeholder 1"/>
          <p:cNvGraphicFramePr>
            <a:graphicFrameLocks/>
          </p:cNvGraphicFramePr>
          <p:nvPr>
            <p:extLst>
              <p:ext uri="{D42A27DB-BD31-4B8C-83A1-F6EECF244321}">
                <p14:modId xmlns:p14="http://schemas.microsoft.com/office/powerpoint/2010/main" val="1687607581"/>
              </p:ext>
            </p:extLst>
          </p:nvPr>
        </p:nvGraphicFramePr>
        <p:xfrm>
          <a:off x="457200" y="4021975"/>
          <a:ext cx="8229599" cy="1961085"/>
        </p:xfrm>
        <a:graphic>
          <a:graphicData uri="http://schemas.openxmlformats.org/drawingml/2006/table">
            <a:tbl>
              <a:tblPr firstRow="1" firstCol="1" bandRow="1">
                <a:tableStyleId>{5C22544A-7EE6-4342-B048-85BDC9FD1C3A}</a:tableStyleId>
              </a:tblPr>
              <a:tblGrid>
                <a:gridCol w="986753"/>
                <a:gridCol w="1315872"/>
                <a:gridCol w="1682689"/>
                <a:gridCol w="1062529"/>
                <a:gridCol w="1411430"/>
                <a:gridCol w="1062529"/>
                <a:gridCol w="707797"/>
              </a:tblGrid>
              <a:tr h="709724">
                <a:tc>
                  <a:txBody>
                    <a:bodyPr/>
                    <a:lstStyle/>
                    <a:p>
                      <a:pPr marL="22225" algn="ctr">
                        <a:spcBef>
                          <a:spcPts val="300"/>
                        </a:spcBef>
                        <a:spcAft>
                          <a:spcPts val="300"/>
                        </a:spcAft>
                        <a:tabLst>
                          <a:tab pos="2091055" algn="l"/>
                        </a:tabLst>
                      </a:pPr>
                      <a:r>
                        <a:rPr lang="en-AU" sz="1600" dirty="0">
                          <a:effectLst/>
                        </a:rPr>
                        <a:t>Option </a:t>
                      </a:r>
                      <a:endParaRPr lang="en-AU" sz="1200" dirty="0">
                        <a:effectLst/>
                        <a:latin typeface="Georgia"/>
                        <a:ea typeface="Times New Roman"/>
                        <a:cs typeface="Times New Roman"/>
                      </a:endParaRPr>
                    </a:p>
                  </a:txBody>
                  <a:tcPr marL="65473" marR="65473" marT="0" marB="0"/>
                </a:tc>
                <a:tc>
                  <a:txBody>
                    <a:bodyPr/>
                    <a:lstStyle/>
                    <a:p>
                      <a:pPr marL="22225" algn="ctr">
                        <a:spcBef>
                          <a:spcPts val="300"/>
                        </a:spcBef>
                        <a:spcAft>
                          <a:spcPts val="300"/>
                        </a:spcAft>
                        <a:tabLst>
                          <a:tab pos="2091055" algn="l"/>
                        </a:tabLst>
                      </a:pPr>
                      <a:r>
                        <a:rPr lang="en-AU" sz="1600" dirty="0">
                          <a:effectLst/>
                        </a:rPr>
                        <a:t>Energy Saved (cumulative to </a:t>
                      </a:r>
                      <a:r>
                        <a:rPr lang="en-AU" sz="1600" dirty="0" smtClean="0">
                          <a:effectLst/>
                        </a:rPr>
                        <a:t>2035 </a:t>
                      </a:r>
                      <a:r>
                        <a:rPr lang="en-AU" sz="1600" dirty="0">
                          <a:effectLst/>
                        </a:rPr>
                        <a:t>- GWh)</a:t>
                      </a:r>
                      <a:endParaRPr lang="en-AU" sz="1200" dirty="0">
                        <a:effectLst/>
                        <a:latin typeface="Georgia"/>
                        <a:ea typeface="Times New Roman"/>
                        <a:cs typeface="Times New Roman"/>
                      </a:endParaRPr>
                    </a:p>
                  </a:txBody>
                  <a:tcPr marL="65473" marR="65473" marT="0" marB="0"/>
                </a:tc>
                <a:tc>
                  <a:txBody>
                    <a:bodyPr/>
                    <a:lstStyle/>
                    <a:p>
                      <a:pPr marL="22225" algn="ctr">
                        <a:spcBef>
                          <a:spcPts val="300"/>
                        </a:spcBef>
                        <a:spcAft>
                          <a:spcPts val="300"/>
                        </a:spcAft>
                        <a:tabLst>
                          <a:tab pos="2091055" algn="l"/>
                        </a:tabLst>
                      </a:pPr>
                      <a:r>
                        <a:rPr lang="en-AU" sz="1600" dirty="0">
                          <a:effectLst/>
                        </a:rPr>
                        <a:t>GHG Emission Reduction (cumulative to </a:t>
                      </a:r>
                      <a:r>
                        <a:rPr lang="en-AU" sz="1600" dirty="0" smtClean="0">
                          <a:effectLst/>
                        </a:rPr>
                        <a:t>2035) </a:t>
                      </a:r>
                      <a:r>
                        <a:rPr lang="en-AU" sz="1600" dirty="0">
                          <a:effectLst/>
                        </a:rPr>
                        <a:t>Mt</a:t>
                      </a:r>
                      <a:endParaRPr lang="en-AU" sz="1200" dirty="0">
                        <a:effectLst/>
                        <a:latin typeface="Georgia"/>
                        <a:ea typeface="Times New Roman"/>
                        <a:cs typeface="Times New Roman"/>
                      </a:endParaRPr>
                    </a:p>
                  </a:txBody>
                  <a:tcPr marL="65473" marR="65473" marT="0" marB="0"/>
                </a:tc>
                <a:tc>
                  <a:txBody>
                    <a:bodyPr/>
                    <a:lstStyle/>
                    <a:p>
                      <a:pPr marL="22225" algn="ctr">
                        <a:spcBef>
                          <a:spcPts val="300"/>
                        </a:spcBef>
                        <a:spcAft>
                          <a:spcPts val="300"/>
                        </a:spcAft>
                        <a:tabLst>
                          <a:tab pos="2091055" algn="l"/>
                        </a:tabLst>
                      </a:pPr>
                      <a:r>
                        <a:rPr lang="en-AU" sz="1600" dirty="0">
                          <a:effectLst/>
                        </a:rPr>
                        <a:t>Total Benefit ($M)</a:t>
                      </a:r>
                      <a:endParaRPr lang="en-AU" sz="1200" dirty="0">
                        <a:effectLst/>
                        <a:latin typeface="Georgia"/>
                        <a:ea typeface="Times New Roman"/>
                        <a:cs typeface="Times New Roman"/>
                      </a:endParaRPr>
                    </a:p>
                  </a:txBody>
                  <a:tcPr marL="65473" marR="65473" marT="0" marB="0"/>
                </a:tc>
                <a:tc>
                  <a:txBody>
                    <a:bodyPr/>
                    <a:lstStyle/>
                    <a:p>
                      <a:pPr marL="22225" algn="ctr">
                        <a:spcBef>
                          <a:spcPts val="300"/>
                        </a:spcBef>
                        <a:spcAft>
                          <a:spcPts val="300"/>
                        </a:spcAft>
                        <a:tabLst>
                          <a:tab pos="2091055" algn="l"/>
                        </a:tabLst>
                      </a:pPr>
                      <a:r>
                        <a:rPr lang="en-AU" sz="1600" dirty="0">
                          <a:effectLst/>
                        </a:rPr>
                        <a:t>Total Investment ($M)</a:t>
                      </a:r>
                      <a:endParaRPr lang="en-AU" sz="1200" dirty="0">
                        <a:effectLst/>
                        <a:latin typeface="Georgia"/>
                        <a:ea typeface="Times New Roman"/>
                        <a:cs typeface="Times New Roman"/>
                      </a:endParaRPr>
                    </a:p>
                  </a:txBody>
                  <a:tcPr marL="65473" marR="65473" marT="0" marB="0"/>
                </a:tc>
                <a:tc>
                  <a:txBody>
                    <a:bodyPr/>
                    <a:lstStyle/>
                    <a:p>
                      <a:pPr marL="22225" algn="ctr">
                        <a:spcBef>
                          <a:spcPts val="300"/>
                        </a:spcBef>
                        <a:spcAft>
                          <a:spcPts val="300"/>
                        </a:spcAft>
                        <a:tabLst>
                          <a:tab pos="2091055" algn="l"/>
                        </a:tabLst>
                      </a:pPr>
                      <a:r>
                        <a:rPr lang="en-AU" sz="1600" dirty="0">
                          <a:effectLst/>
                        </a:rPr>
                        <a:t>Net Benefit ($M)</a:t>
                      </a:r>
                      <a:endParaRPr lang="en-AU" sz="1200" dirty="0">
                        <a:effectLst/>
                        <a:latin typeface="Georgia"/>
                        <a:ea typeface="Times New Roman"/>
                        <a:cs typeface="Times New Roman"/>
                      </a:endParaRPr>
                    </a:p>
                  </a:txBody>
                  <a:tcPr marL="65473" marR="65473" marT="0" marB="0"/>
                </a:tc>
                <a:tc>
                  <a:txBody>
                    <a:bodyPr/>
                    <a:lstStyle/>
                    <a:p>
                      <a:pPr marL="22225" algn="ctr">
                        <a:spcBef>
                          <a:spcPts val="300"/>
                        </a:spcBef>
                        <a:spcAft>
                          <a:spcPts val="300"/>
                        </a:spcAft>
                        <a:tabLst>
                          <a:tab pos="2091055" algn="l"/>
                        </a:tabLst>
                      </a:pPr>
                      <a:r>
                        <a:rPr lang="en-AU" sz="1600" dirty="0">
                          <a:effectLst/>
                        </a:rPr>
                        <a:t>BCR</a:t>
                      </a:r>
                      <a:endParaRPr lang="en-AU" sz="1200" dirty="0">
                        <a:effectLst/>
                        <a:latin typeface="Georgia"/>
                        <a:ea typeface="Times New Roman"/>
                        <a:cs typeface="Times New Roman"/>
                      </a:endParaRPr>
                    </a:p>
                  </a:txBody>
                  <a:tcPr marL="65473" marR="65473" marT="0" marB="0"/>
                </a:tc>
              </a:tr>
              <a:tr h="328575">
                <a:tc>
                  <a:txBody>
                    <a:bodyPr/>
                    <a:lstStyle/>
                    <a:p>
                      <a:pPr marL="22225" algn="ctr">
                        <a:spcBef>
                          <a:spcPts val="300"/>
                        </a:spcBef>
                        <a:spcAft>
                          <a:spcPts val="300"/>
                        </a:spcAft>
                        <a:tabLst>
                          <a:tab pos="2091055" algn="l"/>
                        </a:tabLst>
                      </a:pPr>
                      <a:r>
                        <a:rPr lang="en-AU" sz="1600" dirty="0">
                          <a:effectLst/>
                        </a:rPr>
                        <a:t>Option </a:t>
                      </a:r>
                      <a:r>
                        <a:rPr lang="en-AU" sz="1600" dirty="0" smtClean="0">
                          <a:effectLst/>
                        </a:rPr>
                        <a:t>2</a:t>
                      </a:r>
                      <a:endParaRPr lang="en-AU" sz="1200" dirty="0">
                        <a:effectLst/>
                        <a:latin typeface="Georgia"/>
                        <a:ea typeface="Times New Roman"/>
                        <a:cs typeface="Times New Roman"/>
                      </a:endParaRPr>
                    </a:p>
                  </a:txBody>
                  <a:tcPr marL="65473" marR="65473" marT="0" marB="0"/>
                </a:tc>
                <a:tc>
                  <a:txBody>
                    <a:bodyPr/>
                    <a:lstStyle/>
                    <a:p>
                      <a:pPr algn="ctr" fontAlgn="b"/>
                      <a:r>
                        <a:rPr lang="en-AU" sz="1600" u="none" strike="noStrike">
                          <a:effectLst/>
                        </a:rPr>
                        <a:t>1,146</a:t>
                      </a:r>
                      <a:endParaRPr lang="en-AU" sz="1600" b="0" i="0" u="none" strike="noStrike">
                        <a:solidFill>
                          <a:srgbClr val="000000"/>
                        </a:solidFill>
                        <a:effectLst/>
                        <a:latin typeface="Calibri"/>
                      </a:endParaRPr>
                    </a:p>
                  </a:txBody>
                  <a:tcPr marL="0" marR="0" marT="0" marB="0" anchor="ctr"/>
                </a:tc>
                <a:tc>
                  <a:txBody>
                    <a:bodyPr/>
                    <a:lstStyle/>
                    <a:p>
                      <a:pPr algn="ctr" fontAlgn="b"/>
                      <a:r>
                        <a:rPr lang="en-AU" sz="1600" u="none" strike="noStrike">
                          <a:effectLst/>
                        </a:rPr>
                        <a:t>0.1</a:t>
                      </a:r>
                      <a:endParaRPr lang="en-AU" sz="1600" b="0" i="0" u="none" strike="noStrike">
                        <a:solidFill>
                          <a:srgbClr val="000000"/>
                        </a:solidFill>
                        <a:effectLst/>
                        <a:latin typeface="Calibri"/>
                      </a:endParaRPr>
                    </a:p>
                  </a:txBody>
                  <a:tcPr marL="0" marR="0" marT="0" marB="0" anchor="ctr"/>
                </a:tc>
                <a:tc>
                  <a:txBody>
                    <a:bodyPr/>
                    <a:lstStyle/>
                    <a:p>
                      <a:pPr algn="ctr" fontAlgn="b"/>
                      <a:r>
                        <a:rPr lang="en-AU" sz="1600" u="none" strike="noStrike">
                          <a:effectLst/>
                        </a:rPr>
                        <a:t>142</a:t>
                      </a:r>
                      <a:endParaRPr lang="en-AU" sz="1600" b="0" i="0" u="none" strike="noStrike">
                        <a:solidFill>
                          <a:srgbClr val="000000"/>
                        </a:solidFill>
                        <a:effectLst/>
                        <a:latin typeface="Calibri"/>
                      </a:endParaRPr>
                    </a:p>
                  </a:txBody>
                  <a:tcPr marL="0" marR="0" marT="0" marB="0" anchor="ctr"/>
                </a:tc>
                <a:tc>
                  <a:txBody>
                    <a:bodyPr/>
                    <a:lstStyle/>
                    <a:p>
                      <a:pPr algn="ctr" fontAlgn="b"/>
                      <a:r>
                        <a:rPr lang="en-AU" sz="1600" u="none" strike="noStrike">
                          <a:effectLst/>
                        </a:rPr>
                        <a:t>15</a:t>
                      </a:r>
                      <a:endParaRPr lang="en-AU" sz="1600" b="0" i="0" u="none" strike="noStrike">
                        <a:solidFill>
                          <a:srgbClr val="000000"/>
                        </a:solidFill>
                        <a:effectLst/>
                        <a:latin typeface="Calibri"/>
                      </a:endParaRPr>
                    </a:p>
                  </a:txBody>
                  <a:tcPr marL="0" marR="0" marT="0" marB="0" anchor="ctr"/>
                </a:tc>
                <a:tc>
                  <a:txBody>
                    <a:bodyPr/>
                    <a:lstStyle/>
                    <a:p>
                      <a:pPr algn="ctr" fontAlgn="b"/>
                      <a:r>
                        <a:rPr lang="en-AU" sz="1600" u="none" strike="noStrike">
                          <a:effectLst/>
                        </a:rPr>
                        <a:t>127</a:t>
                      </a:r>
                      <a:endParaRPr lang="en-AU" sz="1600" b="0" i="0" u="none" strike="noStrike">
                        <a:solidFill>
                          <a:srgbClr val="000000"/>
                        </a:solidFill>
                        <a:effectLst/>
                        <a:latin typeface="Calibri"/>
                      </a:endParaRPr>
                    </a:p>
                  </a:txBody>
                  <a:tcPr marL="0" marR="0" marT="0" marB="0" anchor="ctr"/>
                </a:tc>
                <a:tc>
                  <a:txBody>
                    <a:bodyPr/>
                    <a:lstStyle/>
                    <a:p>
                      <a:pPr algn="ctr" fontAlgn="b"/>
                      <a:r>
                        <a:rPr lang="en-AU" sz="1600" u="none" strike="noStrike">
                          <a:effectLst/>
                        </a:rPr>
                        <a:t>9.3</a:t>
                      </a:r>
                      <a:endParaRPr lang="en-AU" sz="1600" b="0" i="0" u="none" strike="noStrike">
                        <a:solidFill>
                          <a:srgbClr val="000000"/>
                        </a:solidFill>
                        <a:effectLst/>
                        <a:latin typeface="Calibri"/>
                      </a:endParaRPr>
                    </a:p>
                  </a:txBody>
                  <a:tcPr marL="0" marR="0" marT="0" marB="0" anchor="ctr"/>
                </a:tc>
              </a:tr>
              <a:tr h="328575">
                <a:tc>
                  <a:txBody>
                    <a:bodyPr/>
                    <a:lstStyle/>
                    <a:p>
                      <a:pPr marL="22225" algn="ctr">
                        <a:spcBef>
                          <a:spcPts val="300"/>
                        </a:spcBef>
                        <a:spcAft>
                          <a:spcPts val="300"/>
                        </a:spcAft>
                        <a:tabLst>
                          <a:tab pos="2091055" algn="l"/>
                        </a:tabLst>
                      </a:pPr>
                      <a:r>
                        <a:rPr lang="en-AU" sz="1600" dirty="0">
                          <a:effectLst/>
                        </a:rPr>
                        <a:t>Option </a:t>
                      </a:r>
                      <a:r>
                        <a:rPr lang="en-AU" sz="1600" dirty="0" smtClean="0">
                          <a:effectLst/>
                        </a:rPr>
                        <a:t>3</a:t>
                      </a:r>
                      <a:endParaRPr lang="en-AU" sz="1200" dirty="0">
                        <a:effectLst/>
                        <a:latin typeface="Georgia"/>
                        <a:ea typeface="Times New Roman"/>
                        <a:cs typeface="Times New Roman"/>
                      </a:endParaRPr>
                    </a:p>
                  </a:txBody>
                  <a:tcPr marL="65473" marR="65473" marT="0" marB="0"/>
                </a:tc>
                <a:tc>
                  <a:txBody>
                    <a:bodyPr/>
                    <a:lstStyle/>
                    <a:p>
                      <a:pPr algn="ctr" fontAlgn="b"/>
                      <a:r>
                        <a:rPr lang="en-AU" sz="1600" u="none" strike="noStrike">
                          <a:effectLst/>
                        </a:rPr>
                        <a:t>3,223</a:t>
                      </a:r>
                      <a:endParaRPr lang="en-AU" sz="1600" b="0" i="0" u="none" strike="noStrike">
                        <a:solidFill>
                          <a:srgbClr val="000000"/>
                        </a:solidFill>
                        <a:effectLst/>
                        <a:latin typeface="Calibri"/>
                      </a:endParaRPr>
                    </a:p>
                  </a:txBody>
                  <a:tcPr marL="0" marR="0" marT="0" marB="0" anchor="ctr"/>
                </a:tc>
                <a:tc>
                  <a:txBody>
                    <a:bodyPr/>
                    <a:lstStyle/>
                    <a:p>
                      <a:pPr algn="ctr" fontAlgn="b"/>
                      <a:r>
                        <a:rPr lang="en-AU" sz="1600" u="none" strike="noStrike">
                          <a:effectLst/>
                        </a:rPr>
                        <a:t>0.3</a:t>
                      </a:r>
                      <a:endParaRPr lang="en-AU" sz="1600" b="0" i="0" u="none" strike="noStrike">
                        <a:solidFill>
                          <a:srgbClr val="000000"/>
                        </a:solidFill>
                        <a:effectLst/>
                        <a:latin typeface="Calibri"/>
                      </a:endParaRPr>
                    </a:p>
                  </a:txBody>
                  <a:tcPr marL="0" marR="0" marT="0" marB="0" anchor="ctr"/>
                </a:tc>
                <a:tc>
                  <a:txBody>
                    <a:bodyPr/>
                    <a:lstStyle/>
                    <a:p>
                      <a:pPr algn="ctr" fontAlgn="b"/>
                      <a:r>
                        <a:rPr lang="en-AU" sz="1600" u="none" strike="noStrike">
                          <a:effectLst/>
                        </a:rPr>
                        <a:t>383</a:t>
                      </a:r>
                      <a:endParaRPr lang="en-AU" sz="1600" b="0" i="0" u="none" strike="noStrike">
                        <a:solidFill>
                          <a:srgbClr val="000000"/>
                        </a:solidFill>
                        <a:effectLst/>
                        <a:latin typeface="Calibri"/>
                      </a:endParaRPr>
                    </a:p>
                  </a:txBody>
                  <a:tcPr marL="0" marR="0" marT="0" marB="0" anchor="ctr"/>
                </a:tc>
                <a:tc>
                  <a:txBody>
                    <a:bodyPr/>
                    <a:lstStyle/>
                    <a:p>
                      <a:pPr algn="ctr" fontAlgn="b"/>
                      <a:r>
                        <a:rPr lang="en-AU" sz="1600" u="none" strike="noStrike">
                          <a:effectLst/>
                        </a:rPr>
                        <a:t>55</a:t>
                      </a:r>
                      <a:endParaRPr lang="en-AU" sz="1600" b="0" i="0" u="none" strike="noStrike">
                        <a:solidFill>
                          <a:srgbClr val="000000"/>
                        </a:solidFill>
                        <a:effectLst/>
                        <a:latin typeface="Calibri"/>
                      </a:endParaRPr>
                    </a:p>
                  </a:txBody>
                  <a:tcPr marL="0" marR="0" marT="0" marB="0" anchor="ctr"/>
                </a:tc>
                <a:tc>
                  <a:txBody>
                    <a:bodyPr/>
                    <a:lstStyle/>
                    <a:p>
                      <a:pPr algn="ctr" fontAlgn="b"/>
                      <a:r>
                        <a:rPr lang="en-AU" sz="1600" u="none" strike="noStrike">
                          <a:effectLst/>
                        </a:rPr>
                        <a:t>328</a:t>
                      </a:r>
                      <a:endParaRPr lang="en-AU" sz="1600" b="0" i="0" u="none" strike="noStrike">
                        <a:solidFill>
                          <a:srgbClr val="000000"/>
                        </a:solidFill>
                        <a:effectLst/>
                        <a:latin typeface="Calibri"/>
                      </a:endParaRPr>
                    </a:p>
                  </a:txBody>
                  <a:tcPr marL="0" marR="0" marT="0" marB="0" anchor="ctr"/>
                </a:tc>
                <a:tc>
                  <a:txBody>
                    <a:bodyPr/>
                    <a:lstStyle/>
                    <a:p>
                      <a:pPr algn="ctr" fontAlgn="b"/>
                      <a:r>
                        <a:rPr lang="en-AU" sz="1600" u="none" strike="noStrike">
                          <a:effectLst/>
                        </a:rPr>
                        <a:t>6.9</a:t>
                      </a:r>
                      <a:endParaRPr lang="en-AU" sz="1600" b="0" i="0" u="none" strike="noStrike">
                        <a:solidFill>
                          <a:srgbClr val="000000"/>
                        </a:solidFill>
                        <a:effectLst/>
                        <a:latin typeface="Calibri"/>
                      </a:endParaRPr>
                    </a:p>
                  </a:txBody>
                  <a:tcPr marL="0" marR="0" marT="0" marB="0" anchor="ctr"/>
                </a:tc>
              </a:tr>
              <a:tr h="328575">
                <a:tc>
                  <a:txBody>
                    <a:bodyPr/>
                    <a:lstStyle/>
                    <a:p>
                      <a:pPr marL="22225" algn="ctr">
                        <a:spcBef>
                          <a:spcPts val="300"/>
                        </a:spcBef>
                        <a:spcAft>
                          <a:spcPts val="300"/>
                        </a:spcAft>
                        <a:tabLst>
                          <a:tab pos="2091055" algn="l"/>
                        </a:tabLst>
                      </a:pPr>
                      <a:r>
                        <a:rPr lang="en-AU" sz="1600" dirty="0">
                          <a:effectLst/>
                        </a:rPr>
                        <a:t>Option </a:t>
                      </a:r>
                      <a:r>
                        <a:rPr lang="en-AU" sz="1600" dirty="0" smtClean="0">
                          <a:effectLst/>
                        </a:rPr>
                        <a:t>4</a:t>
                      </a:r>
                      <a:endParaRPr lang="en-AU" sz="1200" dirty="0">
                        <a:effectLst/>
                        <a:latin typeface="Georgia"/>
                        <a:ea typeface="Times New Roman"/>
                        <a:cs typeface="Times New Roman"/>
                      </a:endParaRPr>
                    </a:p>
                  </a:txBody>
                  <a:tcPr marL="65473" marR="65473" marT="0" marB="0"/>
                </a:tc>
                <a:tc>
                  <a:txBody>
                    <a:bodyPr/>
                    <a:lstStyle/>
                    <a:p>
                      <a:pPr algn="ctr" fontAlgn="b"/>
                      <a:r>
                        <a:rPr lang="en-AU" sz="1600" u="none" strike="noStrike">
                          <a:effectLst/>
                        </a:rPr>
                        <a:t>3,501</a:t>
                      </a:r>
                      <a:endParaRPr lang="en-AU" sz="1600" b="0" i="0" u="none" strike="noStrike">
                        <a:solidFill>
                          <a:srgbClr val="000000"/>
                        </a:solidFill>
                        <a:effectLst/>
                        <a:latin typeface="Calibri"/>
                      </a:endParaRPr>
                    </a:p>
                  </a:txBody>
                  <a:tcPr marL="0" marR="0" marT="0" marB="0" anchor="ctr"/>
                </a:tc>
                <a:tc>
                  <a:txBody>
                    <a:bodyPr/>
                    <a:lstStyle/>
                    <a:p>
                      <a:pPr algn="ctr" fontAlgn="b"/>
                      <a:r>
                        <a:rPr lang="en-AU" sz="1600" u="none" strike="noStrike">
                          <a:effectLst/>
                        </a:rPr>
                        <a:t>0.3</a:t>
                      </a:r>
                      <a:endParaRPr lang="en-AU" sz="1600" b="0" i="0" u="none" strike="noStrike">
                        <a:solidFill>
                          <a:srgbClr val="000000"/>
                        </a:solidFill>
                        <a:effectLst/>
                        <a:latin typeface="Calibri"/>
                      </a:endParaRPr>
                    </a:p>
                  </a:txBody>
                  <a:tcPr marL="0" marR="0" marT="0" marB="0" anchor="ctr"/>
                </a:tc>
                <a:tc>
                  <a:txBody>
                    <a:bodyPr/>
                    <a:lstStyle/>
                    <a:p>
                      <a:pPr algn="ctr" fontAlgn="b"/>
                      <a:r>
                        <a:rPr lang="en-AU" sz="1600" u="none" strike="noStrike">
                          <a:effectLst/>
                        </a:rPr>
                        <a:t>408</a:t>
                      </a:r>
                      <a:endParaRPr lang="en-AU" sz="1600" b="0" i="0" u="none" strike="noStrike">
                        <a:solidFill>
                          <a:srgbClr val="000000"/>
                        </a:solidFill>
                        <a:effectLst/>
                        <a:latin typeface="Calibri"/>
                      </a:endParaRPr>
                    </a:p>
                  </a:txBody>
                  <a:tcPr marL="0" marR="0" marT="0" marB="0" anchor="ctr"/>
                </a:tc>
                <a:tc>
                  <a:txBody>
                    <a:bodyPr/>
                    <a:lstStyle/>
                    <a:p>
                      <a:pPr algn="ctr" fontAlgn="b"/>
                      <a:r>
                        <a:rPr lang="en-AU" sz="1600" u="none" strike="noStrike">
                          <a:effectLst/>
                        </a:rPr>
                        <a:t>59</a:t>
                      </a:r>
                      <a:endParaRPr lang="en-AU" sz="1600" b="0" i="0" u="none" strike="noStrike">
                        <a:solidFill>
                          <a:srgbClr val="000000"/>
                        </a:solidFill>
                        <a:effectLst/>
                        <a:latin typeface="Calibri"/>
                      </a:endParaRPr>
                    </a:p>
                  </a:txBody>
                  <a:tcPr marL="0" marR="0" marT="0" marB="0" anchor="ctr"/>
                </a:tc>
                <a:tc>
                  <a:txBody>
                    <a:bodyPr/>
                    <a:lstStyle/>
                    <a:p>
                      <a:pPr algn="ctr" fontAlgn="b"/>
                      <a:r>
                        <a:rPr lang="en-AU" sz="1600" u="none" strike="noStrike">
                          <a:effectLst/>
                        </a:rPr>
                        <a:t>349</a:t>
                      </a:r>
                      <a:endParaRPr lang="en-AU" sz="1600" b="0" i="0" u="none" strike="noStrike">
                        <a:solidFill>
                          <a:srgbClr val="000000"/>
                        </a:solidFill>
                        <a:effectLst/>
                        <a:latin typeface="Calibri"/>
                      </a:endParaRPr>
                    </a:p>
                  </a:txBody>
                  <a:tcPr marL="0" marR="0" marT="0" marB="0" anchor="ctr"/>
                </a:tc>
                <a:tc>
                  <a:txBody>
                    <a:bodyPr/>
                    <a:lstStyle/>
                    <a:p>
                      <a:pPr algn="ctr" fontAlgn="b"/>
                      <a:r>
                        <a:rPr lang="en-AU" sz="1600" u="none" strike="noStrike" dirty="0">
                          <a:effectLst/>
                        </a:rPr>
                        <a:t>6.9</a:t>
                      </a:r>
                      <a:endParaRPr lang="en-AU" sz="1600" b="0" i="0" u="none" strike="noStrike" dirty="0">
                        <a:solidFill>
                          <a:srgbClr val="000000"/>
                        </a:solidFill>
                        <a:effectLst/>
                        <a:latin typeface="Calibri"/>
                      </a:endParaRPr>
                    </a:p>
                  </a:txBody>
                  <a:tcPr marL="0" marR="0" marT="0" marB="0" anchor="ctr"/>
                </a:tc>
              </a:tr>
            </a:tbl>
          </a:graphicData>
        </a:graphic>
      </p:graphicFrame>
      <p:sp>
        <p:nvSpPr>
          <p:cNvPr id="9" name="Text Placeholder 3"/>
          <p:cNvSpPr txBox="1">
            <a:spLocks/>
          </p:cNvSpPr>
          <p:nvPr/>
        </p:nvSpPr>
        <p:spPr>
          <a:xfrm>
            <a:off x="920804" y="3591129"/>
            <a:ext cx="2234625" cy="4308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EE1C24"/>
              </a:buClr>
              <a:buFont typeface="Arial"/>
              <a:buChar char="•"/>
              <a:defRPr sz="3200" b="0" i="0" kern="1200">
                <a:solidFill>
                  <a:schemeClr val="tx1"/>
                </a:solidFill>
                <a:latin typeface="Georgia"/>
                <a:ea typeface="+mn-ea"/>
                <a:cs typeface="Georgia"/>
              </a:defRPr>
            </a:lvl1pPr>
            <a:lvl2pPr marL="742950" indent="-285750" algn="l" defTabSz="457200" rtl="0" eaLnBrk="1" latinLnBrk="0" hangingPunct="1">
              <a:spcBef>
                <a:spcPct val="20000"/>
              </a:spcBef>
              <a:buClr>
                <a:srgbClr val="EE1C24"/>
              </a:buClr>
              <a:buFont typeface="Arial"/>
              <a:buChar char="–"/>
              <a:defRPr sz="2800" b="0" i="0" kern="1200">
                <a:solidFill>
                  <a:schemeClr val="tx1"/>
                </a:solidFill>
                <a:latin typeface="Georgia"/>
                <a:ea typeface="+mn-ea"/>
                <a:cs typeface="Georgia"/>
              </a:defRPr>
            </a:lvl2pPr>
            <a:lvl3pPr marL="1143000" indent="-228600" algn="l" defTabSz="457200" rtl="0" eaLnBrk="1" latinLnBrk="0" hangingPunct="1">
              <a:spcBef>
                <a:spcPct val="20000"/>
              </a:spcBef>
              <a:buClr>
                <a:srgbClr val="EE1C24"/>
              </a:buClr>
              <a:buFont typeface="Arial"/>
              <a:buChar char="•"/>
              <a:defRPr sz="2400" b="0" i="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2000" b="0" i="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2000" b="0" i="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2000" b="1" dirty="0" smtClean="0">
                <a:latin typeface="+mn-lt"/>
              </a:rPr>
              <a:t>New Zealand</a:t>
            </a:r>
            <a:endParaRPr lang="en-AU" sz="2000" b="1" dirty="0">
              <a:latin typeface="+mn-lt"/>
            </a:endParaRPr>
          </a:p>
        </p:txBody>
      </p:sp>
      <p:sp>
        <p:nvSpPr>
          <p:cNvPr id="2" name="Slide Number Placeholder 1"/>
          <p:cNvSpPr>
            <a:spLocks noGrp="1"/>
          </p:cNvSpPr>
          <p:nvPr>
            <p:ph type="sldNum" sz="quarter" idx="12"/>
          </p:nvPr>
        </p:nvSpPr>
        <p:spPr/>
        <p:txBody>
          <a:bodyPr/>
          <a:lstStyle/>
          <a:p>
            <a:pPr>
              <a:defRPr/>
            </a:pPr>
            <a:fld id="{2B58FAB4-4C79-4D87-84C0-9D751F76122B}" type="slidenum">
              <a:rPr lang="en-US" smtClean="0"/>
              <a:pPr>
                <a:defRPr/>
              </a:pPr>
              <a:t>75</a:t>
            </a:fld>
            <a:endParaRPr lang="en-US" dirty="0"/>
          </a:p>
        </p:txBody>
      </p:sp>
    </p:spTree>
    <p:extLst>
      <p:ext uri="{BB962C8B-B14F-4D97-AF65-F5344CB8AC3E}">
        <p14:creationId xmlns:p14="http://schemas.microsoft.com/office/powerpoint/2010/main" val="110501055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AU" dirty="0" smtClean="0"/>
              <a:t>Consultation Questions</a:t>
            </a:r>
            <a:endParaRPr lang="en-AU" dirty="0"/>
          </a:p>
        </p:txBody>
      </p:sp>
      <p:sp>
        <p:nvSpPr>
          <p:cNvPr id="6" name="Content Placeholder 5"/>
          <p:cNvSpPr>
            <a:spLocks noGrp="1"/>
          </p:cNvSpPr>
          <p:nvPr>
            <p:ph idx="1"/>
          </p:nvPr>
        </p:nvSpPr>
        <p:spPr>
          <a:xfrm>
            <a:off x="457200" y="1272819"/>
            <a:ext cx="8229600" cy="4525963"/>
          </a:xfrm>
        </p:spPr>
        <p:txBody>
          <a:bodyPr>
            <a:normAutofit fontScale="85000" lnSpcReduction="20000"/>
          </a:bodyPr>
          <a:lstStyle/>
          <a:p>
            <a:pPr marL="0" indent="0">
              <a:buNone/>
            </a:pPr>
            <a:r>
              <a:rPr lang="en-AU" dirty="0" smtClean="0"/>
              <a:t>Labelling:</a:t>
            </a:r>
          </a:p>
          <a:p>
            <a:pPr lvl="1"/>
            <a:r>
              <a:rPr lang="en-AU" dirty="0" smtClean="0"/>
              <a:t>Q6. What impact would efficiency labelling of cabinets in literature/websites/on the cabinet itself, have on buyers and users?  </a:t>
            </a:r>
          </a:p>
          <a:p>
            <a:pPr lvl="1"/>
            <a:r>
              <a:rPr lang="en-AU" dirty="0" smtClean="0"/>
              <a:t>Q15. On Price and consumer Choice?</a:t>
            </a:r>
          </a:p>
          <a:p>
            <a:endParaRPr lang="en-AU" dirty="0" smtClean="0"/>
          </a:p>
          <a:p>
            <a:pPr marL="0" indent="0">
              <a:buNone/>
            </a:pPr>
            <a:r>
              <a:rPr lang="en-AU" dirty="0" smtClean="0"/>
              <a:t>Price:</a:t>
            </a:r>
          </a:p>
          <a:p>
            <a:pPr lvl="1"/>
            <a:r>
              <a:rPr lang="en-AU" dirty="0" smtClean="0"/>
              <a:t>Q10. Assume that the price of cabinets won’t change significantly from proposed changes to regulation. Do you agree? </a:t>
            </a:r>
          </a:p>
          <a:p>
            <a:pPr lvl="1"/>
            <a:r>
              <a:rPr lang="en-AU" dirty="0" smtClean="0"/>
              <a:t>Q11. Are there types of cabinets or situations where improving efficiency of a cabinet would significantly change the cabinet purchase price?</a:t>
            </a:r>
          </a:p>
        </p:txBody>
      </p:sp>
      <p:sp>
        <p:nvSpPr>
          <p:cNvPr id="2" name="Slide Number Placeholder 1"/>
          <p:cNvSpPr>
            <a:spLocks noGrp="1"/>
          </p:cNvSpPr>
          <p:nvPr>
            <p:ph type="sldNum" sz="quarter" idx="12"/>
          </p:nvPr>
        </p:nvSpPr>
        <p:spPr/>
        <p:txBody>
          <a:bodyPr/>
          <a:lstStyle/>
          <a:p>
            <a:pPr>
              <a:defRPr/>
            </a:pPr>
            <a:fld id="{2B58FAB4-4C79-4D87-84C0-9D751F76122B}" type="slidenum">
              <a:rPr lang="en-US" smtClean="0"/>
              <a:pPr>
                <a:defRPr/>
              </a:pPr>
              <a:t>76</a:t>
            </a:fld>
            <a:endParaRPr lang="en-US" dirty="0"/>
          </a:p>
        </p:txBody>
      </p:sp>
    </p:spTree>
    <p:extLst>
      <p:ext uri="{BB962C8B-B14F-4D97-AF65-F5344CB8AC3E}">
        <p14:creationId xmlns:p14="http://schemas.microsoft.com/office/powerpoint/2010/main" val="15729254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Consultation Questions</a:t>
            </a:r>
          </a:p>
        </p:txBody>
      </p:sp>
      <p:sp>
        <p:nvSpPr>
          <p:cNvPr id="3" name="Content Placeholder 2"/>
          <p:cNvSpPr>
            <a:spLocks noGrp="1"/>
          </p:cNvSpPr>
          <p:nvPr>
            <p:ph idx="1"/>
          </p:nvPr>
        </p:nvSpPr>
        <p:spPr>
          <a:xfrm>
            <a:off x="457200" y="1272819"/>
            <a:ext cx="8229600" cy="4525963"/>
          </a:xfrm>
        </p:spPr>
        <p:txBody>
          <a:bodyPr>
            <a:normAutofit fontScale="92500"/>
          </a:bodyPr>
          <a:lstStyle/>
          <a:p>
            <a:pPr marL="0" indent="0">
              <a:buNone/>
            </a:pPr>
            <a:r>
              <a:rPr lang="en-AU" dirty="0" smtClean="0"/>
              <a:t>Unintended consequences of regulation:</a:t>
            </a:r>
          </a:p>
          <a:p>
            <a:pPr lvl="1"/>
            <a:r>
              <a:rPr lang="en-AU" dirty="0" smtClean="0"/>
              <a:t>Q13. What unintended outcomes might arise from improving the efficiency requirements for refrigerated cabinets? </a:t>
            </a:r>
          </a:p>
          <a:p>
            <a:pPr lvl="1"/>
            <a:r>
              <a:rPr lang="en-AU" dirty="0" smtClean="0"/>
              <a:t>Q14. Assumed that changes in energy efficiency will be largely invisible to buyers. Cabinets will remain user-friendly and won’t change their functionality and safety (e.g. force all open cabinets off the market, compromise cooling ability, diminish support industries)</a:t>
            </a:r>
          </a:p>
        </p:txBody>
      </p:sp>
      <p:sp>
        <p:nvSpPr>
          <p:cNvPr id="4" name="Slide Number Placeholder 3"/>
          <p:cNvSpPr>
            <a:spLocks noGrp="1"/>
          </p:cNvSpPr>
          <p:nvPr>
            <p:ph type="sldNum" sz="quarter" idx="12"/>
          </p:nvPr>
        </p:nvSpPr>
        <p:spPr/>
        <p:txBody>
          <a:bodyPr/>
          <a:lstStyle/>
          <a:p>
            <a:pPr>
              <a:defRPr/>
            </a:pPr>
            <a:fld id="{2B58FAB4-4C79-4D87-84C0-9D751F76122B}" type="slidenum">
              <a:rPr lang="en-US" smtClean="0"/>
              <a:pPr>
                <a:defRPr/>
              </a:pPr>
              <a:t>77</a:t>
            </a:fld>
            <a:endParaRPr lang="en-US" dirty="0"/>
          </a:p>
        </p:txBody>
      </p:sp>
    </p:spTree>
    <p:extLst>
      <p:ext uri="{BB962C8B-B14F-4D97-AF65-F5344CB8AC3E}">
        <p14:creationId xmlns:p14="http://schemas.microsoft.com/office/powerpoint/2010/main" val="372130013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Standards working group</a:t>
            </a:r>
            <a:endParaRPr lang="en-NZ" dirty="0"/>
          </a:p>
        </p:txBody>
      </p:sp>
      <p:sp>
        <p:nvSpPr>
          <p:cNvPr id="3" name="Content Placeholder 2"/>
          <p:cNvSpPr>
            <a:spLocks noGrp="1"/>
          </p:cNvSpPr>
          <p:nvPr>
            <p:ph sz="half" idx="1"/>
          </p:nvPr>
        </p:nvSpPr>
        <p:spPr>
          <a:xfrm>
            <a:off x="457200" y="1300158"/>
            <a:ext cx="8112642" cy="5023884"/>
          </a:xfrm>
          <a:solidFill>
            <a:schemeClr val="bg1"/>
          </a:solidFill>
        </p:spPr>
        <p:txBody>
          <a:bodyPr/>
          <a:lstStyle/>
          <a:p>
            <a:r>
              <a:rPr lang="en-NZ" sz="2400" dirty="0" smtClean="0"/>
              <a:t>Calling for nominations for the group</a:t>
            </a:r>
          </a:p>
          <a:p>
            <a:r>
              <a:rPr lang="en-NZ" sz="2400" dirty="0" smtClean="0"/>
              <a:t>Work outside AS Standards process for most part</a:t>
            </a:r>
          </a:p>
          <a:p>
            <a:r>
              <a:rPr lang="en-NZ" sz="2400" dirty="0" smtClean="0"/>
              <a:t>Expected to go through all proposed standards – inclusions, exclusions</a:t>
            </a:r>
          </a:p>
          <a:p>
            <a:r>
              <a:rPr lang="en-NZ" sz="2400" dirty="0" smtClean="0"/>
              <a:t>Go through all proposed EU regulations for MEPS relevant details </a:t>
            </a:r>
          </a:p>
          <a:p>
            <a:r>
              <a:rPr lang="en-NZ" sz="2400" dirty="0" smtClean="0"/>
              <a:t>Adapt test standards and EU regs for Au-NZ market</a:t>
            </a:r>
          </a:p>
          <a:p>
            <a:r>
              <a:rPr lang="en-NZ" sz="2400" dirty="0" smtClean="0"/>
              <a:t>Could meet ~5 times, first one = face to face</a:t>
            </a:r>
          </a:p>
          <a:p>
            <a:r>
              <a:rPr lang="en-NZ" sz="2400" dirty="0" smtClean="0"/>
              <a:t>September 2016 – March 2017 (or later)</a:t>
            </a:r>
          </a:p>
          <a:p>
            <a:r>
              <a:rPr lang="en-NZ" sz="2400" dirty="0" smtClean="0"/>
              <a:t>Develop </a:t>
            </a:r>
            <a:r>
              <a:rPr lang="en-NZ" sz="2400" dirty="0"/>
              <a:t>Regulations that have strong compliance &amp; enforcement </a:t>
            </a:r>
            <a:r>
              <a:rPr lang="en-NZ" sz="2400" dirty="0" smtClean="0"/>
              <a:t>ability</a:t>
            </a:r>
            <a:endParaRPr lang="en-NZ" sz="2400" dirty="0"/>
          </a:p>
          <a:p>
            <a:endParaRPr lang="en-NZ" sz="2400" dirty="0" smtClean="0"/>
          </a:p>
          <a:p>
            <a:endParaRPr lang="en-NZ" sz="2400" dirty="0" smtClean="0"/>
          </a:p>
        </p:txBody>
      </p:sp>
      <p:sp>
        <p:nvSpPr>
          <p:cNvPr id="4" name="Slide Number Placeholder 3"/>
          <p:cNvSpPr>
            <a:spLocks noGrp="1"/>
          </p:cNvSpPr>
          <p:nvPr>
            <p:ph type="sldNum" sz="quarter" idx="12"/>
          </p:nvPr>
        </p:nvSpPr>
        <p:spPr/>
        <p:txBody>
          <a:bodyPr/>
          <a:lstStyle/>
          <a:p>
            <a:pPr>
              <a:defRPr/>
            </a:pPr>
            <a:fld id="{E286D6FB-CE2D-4FCF-BDE2-16A4E371775E}" type="slidenum">
              <a:rPr lang="en-US" smtClean="0"/>
              <a:pPr>
                <a:defRPr/>
              </a:pPr>
              <a:t>78</a:t>
            </a:fld>
            <a:endParaRPr lang="en-US" dirty="0"/>
          </a:p>
        </p:txBody>
      </p:sp>
    </p:spTree>
    <p:extLst>
      <p:ext uri="{BB962C8B-B14F-4D97-AF65-F5344CB8AC3E}">
        <p14:creationId xmlns:p14="http://schemas.microsoft.com/office/powerpoint/2010/main" val="3952160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E3 Program</a:t>
            </a:r>
            <a:endParaRPr lang="en-NZ" dirty="0"/>
          </a:p>
        </p:txBody>
      </p:sp>
      <p:sp>
        <p:nvSpPr>
          <p:cNvPr id="3" name="Content Placeholder 2"/>
          <p:cNvSpPr>
            <a:spLocks noGrp="1"/>
          </p:cNvSpPr>
          <p:nvPr>
            <p:ph sz="half" idx="1"/>
          </p:nvPr>
        </p:nvSpPr>
        <p:spPr>
          <a:xfrm>
            <a:off x="457198" y="1600200"/>
            <a:ext cx="5244599" cy="4525963"/>
          </a:xfrm>
        </p:spPr>
        <p:txBody>
          <a:bodyPr/>
          <a:lstStyle/>
          <a:p>
            <a:pPr eaLnBrk="1" hangingPunct="1">
              <a:lnSpc>
                <a:spcPct val="114000"/>
              </a:lnSpc>
              <a:spcBef>
                <a:spcPts val="300"/>
              </a:spcBef>
              <a:spcAft>
                <a:spcPts val="300"/>
              </a:spcAft>
            </a:pPr>
            <a:r>
              <a:rPr lang="en-AU" sz="2400" dirty="0">
                <a:latin typeface="Georgia" pitchFamily="18" charset="0"/>
                <a:cs typeface="Georgia" pitchFamily="18" charset="0"/>
              </a:rPr>
              <a:t>E3 = </a:t>
            </a:r>
            <a:r>
              <a:rPr lang="en-AU" sz="2400" b="1" dirty="0">
                <a:solidFill>
                  <a:srgbClr val="FF0000"/>
                </a:solidFill>
                <a:latin typeface="Georgia" pitchFamily="18" charset="0"/>
                <a:cs typeface="Georgia" pitchFamily="18" charset="0"/>
              </a:rPr>
              <a:t>E</a:t>
            </a:r>
            <a:r>
              <a:rPr lang="en-AU" sz="2400" dirty="0">
                <a:latin typeface="Georgia" pitchFamily="18" charset="0"/>
                <a:cs typeface="Georgia" pitchFamily="18" charset="0"/>
              </a:rPr>
              <a:t>quipment </a:t>
            </a:r>
            <a:r>
              <a:rPr lang="en-AU" sz="2400" b="1" dirty="0">
                <a:solidFill>
                  <a:srgbClr val="FF0000"/>
                </a:solidFill>
                <a:latin typeface="Georgia" pitchFamily="18" charset="0"/>
                <a:cs typeface="Georgia" pitchFamily="18" charset="0"/>
              </a:rPr>
              <a:t>E</a:t>
            </a:r>
            <a:r>
              <a:rPr lang="en-AU" sz="2400" dirty="0">
                <a:latin typeface="Georgia" pitchFamily="18" charset="0"/>
                <a:cs typeface="Georgia" pitchFamily="18" charset="0"/>
              </a:rPr>
              <a:t>nergy </a:t>
            </a:r>
            <a:r>
              <a:rPr lang="en-AU" sz="2400" b="1" dirty="0">
                <a:solidFill>
                  <a:srgbClr val="FF0000"/>
                </a:solidFill>
                <a:latin typeface="Georgia" pitchFamily="18" charset="0"/>
                <a:cs typeface="Georgia" pitchFamily="18" charset="0"/>
              </a:rPr>
              <a:t>E</a:t>
            </a:r>
            <a:r>
              <a:rPr lang="en-AU" sz="2400" dirty="0">
                <a:latin typeface="Georgia" pitchFamily="18" charset="0"/>
                <a:cs typeface="Georgia" pitchFamily="18" charset="0"/>
              </a:rPr>
              <a:t>fficiency</a:t>
            </a:r>
          </a:p>
          <a:p>
            <a:pPr eaLnBrk="1" hangingPunct="1">
              <a:lnSpc>
                <a:spcPct val="114000"/>
              </a:lnSpc>
              <a:spcBef>
                <a:spcPts val="300"/>
              </a:spcBef>
              <a:spcAft>
                <a:spcPts val="300"/>
              </a:spcAft>
            </a:pPr>
            <a:r>
              <a:rPr lang="en-AU" sz="2400" dirty="0" smtClean="0">
                <a:latin typeface="Georgia" pitchFamily="18" charset="0"/>
                <a:cs typeface="Georgia" pitchFamily="18" charset="0"/>
              </a:rPr>
              <a:t>Administered by Au Department of the Environment &amp; Energy</a:t>
            </a:r>
          </a:p>
          <a:p>
            <a:pPr eaLnBrk="1" hangingPunct="1">
              <a:lnSpc>
                <a:spcPct val="114000"/>
              </a:lnSpc>
              <a:spcBef>
                <a:spcPts val="300"/>
              </a:spcBef>
              <a:spcAft>
                <a:spcPts val="300"/>
              </a:spcAft>
            </a:pPr>
            <a:r>
              <a:rPr lang="en-AU" sz="2400" dirty="0" smtClean="0">
                <a:latin typeface="Georgia" pitchFamily="18" charset="0"/>
                <a:cs typeface="Georgia" pitchFamily="18" charset="0"/>
              </a:rPr>
              <a:t>Joint </a:t>
            </a:r>
            <a:r>
              <a:rPr lang="en-AU" sz="2400" dirty="0">
                <a:latin typeface="Georgia" pitchFamily="18" charset="0"/>
                <a:cs typeface="Georgia" pitchFamily="18" charset="0"/>
              </a:rPr>
              <a:t>Au-NZ (2002) </a:t>
            </a:r>
          </a:p>
          <a:p>
            <a:pPr lvl="1" eaLnBrk="1" hangingPunct="1">
              <a:lnSpc>
                <a:spcPct val="114000"/>
              </a:lnSpc>
              <a:spcBef>
                <a:spcPts val="300"/>
              </a:spcBef>
              <a:spcAft>
                <a:spcPts val="300"/>
              </a:spcAft>
            </a:pPr>
            <a:r>
              <a:rPr lang="en-AU" sz="1600" dirty="0">
                <a:latin typeface="Georgia" pitchFamily="18" charset="0"/>
                <a:cs typeface="Georgia" pitchFamily="18" charset="0"/>
              </a:rPr>
              <a:t>Commonwealth GEMS </a:t>
            </a:r>
            <a:r>
              <a:rPr lang="en-AU" sz="1600" dirty="0" smtClean="0">
                <a:latin typeface="Georgia" pitchFamily="18" charset="0"/>
                <a:cs typeface="Georgia" pitchFamily="18" charset="0"/>
              </a:rPr>
              <a:t>Act </a:t>
            </a:r>
            <a:r>
              <a:rPr lang="en-AU" sz="1600" dirty="0">
                <a:latin typeface="Georgia" pitchFamily="18" charset="0"/>
                <a:cs typeface="Georgia" pitchFamily="18" charset="0"/>
              </a:rPr>
              <a:t>&amp; Determinations</a:t>
            </a:r>
          </a:p>
          <a:p>
            <a:pPr lvl="1" eaLnBrk="1" hangingPunct="1">
              <a:lnSpc>
                <a:spcPct val="114000"/>
              </a:lnSpc>
              <a:spcBef>
                <a:spcPts val="300"/>
              </a:spcBef>
              <a:spcAft>
                <a:spcPts val="300"/>
              </a:spcAft>
            </a:pPr>
            <a:r>
              <a:rPr lang="en-AU" sz="1600" dirty="0">
                <a:latin typeface="Georgia" pitchFamily="18" charset="0"/>
                <a:cs typeface="Georgia" pitchFamily="18" charset="0"/>
              </a:rPr>
              <a:t>NZ EECA Act &amp; EE (</a:t>
            </a:r>
            <a:r>
              <a:rPr lang="en-AU" sz="1600" dirty="0" err="1">
                <a:latin typeface="Georgia" pitchFamily="18" charset="0"/>
                <a:cs typeface="Georgia" pitchFamily="18" charset="0"/>
              </a:rPr>
              <a:t>EuP</a:t>
            </a:r>
            <a:r>
              <a:rPr lang="en-AU" sz="1600" dirty="0">
                <a:latin typeface="Georgia" pitchFamily="18" charset="0"/>
                <a:cs typeface="Georgia" pitchFamily="18" charset="0"/>
              </a:rPr>
              <a:t>) regs</a:t>
            </a:r>
          </a:p>
          <a:p>
            <a:pPr eaLnBrk="1" hangingPunct="1">
              <a:lnSpc>
                <a:spcPct val="114000"/>
              </a:lnSpc>
              <a:spcBef>
                <a:spcPts val="300"/>
              </a:spcBef>
              <a:spcAft>
                <a:spcPts val="300"/>
              </a:spcAft>
            </a:pPr>
            <a:r>
              <a:rPr lang="en-AU" sz="2400" dirty="0" smtClean="0">
                <a:latin typeface="Georgia" pitchFamily="18" charset="0"/>
                <a:cs typeface="Georgia" pitchFamily="18" charset="0"/>
              </a:rPr>
              <a:t>Variety of voluntary/ mandatory tools to encourage more energy efficient equipment to be sold</a:t>
            </a:r>
            <a:endParaRPr lang="en-NZ" dirty="0"/>
          </a:p>
        </p:txBody>
      </p:sp>
      <p:pic>
        <p:nvPicPr>
          <p:cNvPr id="5" name="Picture 11"/>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5844302" y="1624103"/>
            <a:ext cx="2214562" cy="2239077"/>
          </a:xfrm>
        </p:spPr>
      </p:pic>
      <p:pic>
        <p:nvPicPr>
          <p:cNvPr id="6" name="Picture 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96560" y="3833022"/>
            <a:ext cx="2714612" cy="2122616"/>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E286D6FB-CE2D-4FCF-BDE2-16A4E371775E}" type="slidenum">
              <a:rPr lang="en-US" smtClean="0"/>
              <a:pPr>
                <a:defRPr/>
              </a:pPr>
              <a:t>8</a:t>
            </a:fld>
            <a:endParaRPr lang="en-US" dirty="0"/>
          </a:p>
        </p:txBody>
      </p:sp>
    </p:spTree>
    <p:extLst>
      <p:ext uri="{BB962C8B-B14F-4D97-AF65-F5344CB8AC3E}">
        <p14:creationId xmlns:p14="http://schemas.microsoft.com/office/powerpoint/2010/main" val="19198291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5350670" cy="3999321"/>
          </a:xfrm>
        </p:spPr>
        <p:txBody>
          <a:bodyPr/>
          <a:lstStyle/>
          <a:p>
            <a:pPr>
              <a:lnSpc>
                <a:spcPct val="114000"/>
              </a:lnSpc>
              <a:spcBef>
                <a:spcPts val="300"/>
              </a:spcBef>
              <a:spcAft>
                <a:spcPts val="300"/>
              </a:spcAft>
            </a:pPr>
            <a:r>
              <a:rPr lang="en-NZ" sz="2400" dirty="0" smtClean="0"/>
              <a:t>Minimum Energy Performance Standards</a:t>
            </a:r>
          </a:p>
          <a:p>
            <a:pPr>
              <a:lnSpc>
                <a:spcPct val="114000"/>
              </a:lnSpc>
              <a:spcBef>
                <a:spcPts val="300"/>
              </a:spcBef>
              <a:spcAft>
                <a:spcPts val="300"/>
              </a:spcAft>
            </a:pPr>
            <a:r>
              <a:rPr lang="en-NZ" sz="2400" dirty="0" smtClean="0"/>
              <a:t>Labelling (</a:t>
            </a:r>
            <a:r>
              <a:rPr lang="en-NZ" sz="2400" dirty="0" err="1" smtClean="0"/>
              <a:t>whiteware</a:t>
            </a:r>
            <a:r>
              <a:rPr lang="en-NZ" sz="2400" dirty="0" smtClean="0"/>
              <a:t>)</a:t>
            </a:r>
          </a:p>
          <a:p>
            <a:pPr>
              <a:lnSpc>
                <a:spcPct val="114000"/>
              </a:lnSpc>
              <a:spcBef>
                <a:spcPts val="300"/>
              </a:spcBef>
              <a:spcAft>
                <a:spcPts val="300"/>
              </a:spcAft>
            </a:pPr>
            <a:r>
              <a:rPr lang="en-NZ" sz="2400" dirty="0" smtClean="0"/>
              <a:t>More efficient items to enter stock</a:t>
            </a:r>
          </a:p>
          <a:p>
            <a:pPr>
              <a:lnSpc>
                <a:spcPct val="114000"/>
              </a:lnSpc>
              <a:spcBef>
                <a:spcPts val="300"/>
              </a:spcBef>
              <a:spcAft>
                <a:spcPts val="300"/>
              </a:spcAft>
            </a:pPr>
            <a:r>
              <a:rPr lang="en-NZ" sz="2400" dirty="0" smtClean="0"/>
              <a:t>Align with international standards</a:t>
            </a:r>
          </a:p>
          <a:p>
            <a:pPr>
              <a:lnSpc>
                <a:spcPct val="114000"/>
              </a:lnSpc>
              <a:spcBef>
                <a:spcPts val="300"/>
              </a:spcBef>
              <a:spcAft>
                <a:spcPts val="300"/>
              </a:spcAft>
            </a:pPr>
            <a:r>
              <a:rPr lang="en-NZ" sz="2400" dirty="0" smtClean="0"/>
              <a:t>New technology</a:t>
            </a:r>
          </a:p>
          <a:p>
            <a:pPr>
              <a:lnSpc>
                <a:spcPct val="114000"/>
              </a:lnSpc>
              <a:spcBef>
                <a:spcPts val="300"/>
              </a:spcBef>
              <a:spcAft>
                <a:spcPts val="300"/>
              </a:spcAft>
            </a:pPr>
            <a:r>
              <a:rPr lang="en-NZ" sz="2400" dirty="0" smtClean="0"/>
              <a:t>Compliance baseline</a:t>
            </a:r>
          </a:p>
          <a:p>
            <a:pPr>
              <a:lnSpc>
                <a:spcPct val="114000"/>
              </a:lnSpc>
              <a:spcBef>
                <a:spcPts val="300"/>
              </a:spcBef>
              <a:spcAft>
                <a:spcPts val="300"/>
              </a:spcAft>
            </a:pPr>
            <a:endParaRPr lang="en-NZ" sz="2400" dirty="0"/>
          </a:p>
        </p:txBody>
      </p:sp>
      <p:pic>
        <p:nvPicPr>
          <p:cNvPr id="5" name="Picture 5" descr="refrigertor"/>
          <p:cNvPicPr>
            <a:picLocks noGrp="1" noChangeAspect="1" noChangeArrowheads="1"/>
          </p:cNvPicPr>
          <p:nvPr>
            <p:ph sz="half" idx="2"/>
          </p:nvPr>
        </p:nvPicPr>
        <p:blipFill>
          <a:blip r:embed="rId3" cstate="print">
            <a:extLst>
              <a:ext uri="{28A0092B-C50C-407E-A947-70E740481C1C}">
                <a14:useLocalDpi xmlns:a14="http://schemas.microsoft.com/office/drawing/2010/main"/>
              </a:ext>
            </a:extLst>
          </a:blip>
          <a:srcRect/>
          <a:stretch>
            <a:fillRect/>
          </a:stretch>
        </p:blipFill>
        <p:spPr bwMode="auto">
          <a:xfrm>
            <a:off x="6102510" y="1600201"/>
            <a:ext cx="2071875" cy="3235960"/>
          </a:xfrm>
          <a:prstGeom prst="rect">
            <a:avLst/>
          </a:prstGeom>
          <a:noFill/>
          <a:ln w="9525">
            <a:noFill/>
            <a:miter lim="800000"/>
            <a:headEnd/>
            <a:tailEnd/>
          </a:ln>
        </p:spPr>
      </p:pic>
      <p:sp>
        <p:nvSpPr>
          <p:cNvPr id="4" name="Title 1"/>
          <p:cNvSpPr>
            <a:spLocks noGrp="1"/>
          </p:cNvSpPr>
          <p:nvPr>
            <p:ph type="title"/>
          </p:nvPr>
        </p:nvSpPr>
        <p:spPr>
          <a:xfrm>
            <a:off x="457200" y="0"/>
            <a:ext cx="8229600" cy="989013"/>
          </a:xfrm>
        </p:spPr>
        <p:txBody>
          <a:bodyPr/>
          <a:lstStyle/>
          <a:p>
            <a:r>
              <a:rPr lang="en-NZ" dirty="0" smtClean="0"/>
              <a:t>MEPS &amp; labelling</a:t>
            </a:r>
            <a:endParaRPr lang="en-NZ" dirty="0"/>
          </a:p>
        </p:txBody>
      </p:sp>
      <p:sp>
        <p:nvSpPr>
          <p:cNvPr id="2" name="Slide Number Placeholder 1"/>
          <p:cNvSpPr>
            <a:spLocks noGrp="1"/>
          </p:cNvSpPr>
          <p:nvPr>
            <p:ph type="sldNum" sz="quarter" idx="12"/>
          </p:nvPr>
        </p:nvSpPr>
        <p:spPr/>
        <p:txBody>
          <a:bodyPr/>
          <a:lstStyle/>
          <a:p>
            <a:pPr>
              <a:defRPr/>
            </a:pPr>
            <a:fld id="{E286D6FB-CE2D-4FCF-BDE2-16A4E371775E}" type="slidenum">
              <a:rPr lang="en-US" smtClean="0"/>
              <a:pPr>
                <a:defRPr/>
              </a:pPr>
              <a:t>9</a:t>
            </a:fld>
            <a:endParaRPr lang="en-US" dirty="0"/>
          </a:p>
        </p:txBody>
      </p:sp>
    </p:spTree>
    <p:extLst>
      <p:ext uri="{BB962C8B-B14F-4D97-AF65-F5344CB8AC3E}">
        <p14:creationId xmlns:p14="http://schemas.microsoft.com/office/powerpoint/2010/main" val="31432128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5573</Words>
  <Application>Microsoft Office PowerPoint</Application>
  <PresentationFormat>On-screen Show (4:3)</PresentationFormat>
  <Paragraphs>990</Paragraphs>
  <Slides>78</Slides>
  <Notes>78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78</vt:i4>
      </vt:variant>
    </vt:vector>
  </HeadingPairs>
  <TitlesOfParts>
    <vt:vector size="88" baseType="lpstr">
      <vt:lpstr>ＭＳ Ｐゴシック</vt:lpstr>
      <vt:lpstr>Arial</vt:lpstr>
      <vt:lpstr>Calibri</vt:lpstr>
      <vt:lpstr>Comic Sans MS</vt:lpstr>
      <vt:lpstr>Georgia</vt:lpstr>
      <vt:lpstr>Helvetica</vt:lpstr>
      <vt:lpstr>Times</vt:lpstr>
      <vt:lpstr>Times New Roman</vt:lpstr>
      <vt:lpstr>Office Theme</vt:lpstr>
      <vt:lpstr>1_Office Theme</vt:lpstr>
      <vt:lpstr>Proposed regulation changes - Refrigerated display and storage cabinets  Lisa Sinclair  The Energy Efficiency and Conservation Authority On behalf of the Equipment Energy Efficiency Program</vt:lpstr>
      <vt:lpstr>PowerPoint Presentation</vt:lpstr>
      <vt:lpstr>What we’ll cover</vt:lpstr>
      <vt:lpstr>Purpose</vt:lpstr>
      <vt:lpstr>Why energy?</vt:lpstr>
      <vt:lpstr>Why should government intervene? </vt:lpstr>
      <vt:lpstr>Why doesn’t energy efficiency take off?</vt:lpstr>
      <vt:lpstr>E3 Program</vt:lpstr>
      <vt:lpstr>MEPS &amp; labelling</vt:lpstr>
      <vt:lpstr>PowerPoint Presentation</vt:lpstr>
      <vt:lpstr>History of refrigerated cabinet regulation</vt:lpstr>
      <vt:lpstr>E3 Process to Develop Regulations</vt:lpstr>
      <vt:lpstr>PowerPoint Presentation</vt:lpstr>
      <vt:lpstr>Proposals: main changes</vt:lpstr>
      <vt:lpstr>Options overview (pg 20)</vt:lpstr>
      <vt:lpstr>Option 1: BAU</vt:lpstr>
      <vt:lpstr>Option 2: </vt:lpstr>
      <vt:lpstr>Option 3: </vt:lpstr>
      <vt:lpstr>Option 4: (Preferred)</vt:lpstr>
      <vt:lpstr>Option 5: non-Regulatory (in addition to BAU)</vt:lpstr>
      <vt:lpstr>The Problem and Current Status</vt:lpstr>
      <vt:lpstr>Summary of ‘The Problem’</vt:lpstr>
      <vt:lpstr>Regulations, Legislation and Standards</vt:lpstr>
      <vt:lpstr>Regulations, Legislation and Standards</vt:lpstr>
      <vt:lpstr>Regulations, Legislation and Standards</vt:lpstr>
      <vt:lpstr>AS 1731: 2003 Refrigerated Display Cabinets</vt:lpstr>
      <vt:lpstr>Refrigeration Display Cabinets</vt:lpstr>
      <vt:lpstr>Refrigeration Service Cabinets</vt:lpstr>
      <vt:lpstr>How is energy efficiency of an RDC determined?</vt:lpstr>
      <vt:lpstr>The Market</vt:lpstr>
      <vt:lpstr>Steady Growth in Hospitality &amp; Food Retailing</vt:lpstr>
      <vt:lpstr>Market sales, stock and applications</vt:lpstr>
      <vt:lpstr>Grouped cabinet types</vt:lpstr>
      <vt:lpstr>Sales profile for AU and NZ in 2013</vt:lpstr>
      <vt:lpstr>Sales Estimates</vt:lpstr>
      <vt:lpstr>AU Sales Forecast by Product Group</vt:lpstr>
      <vt:lpstr>NZ Sales Forecast by Product Group</vt:lpstr>
      <vt:lpstr>Market data</vt:lpstr>
      <vt:lpstr>Summary of industry submissions  </vt:lpstr>
      <vt:lpstr>Summary of industry submissions  </vt:lpstr>
      <vt:lpstr>What’s Proposed</vt:lpstr>
      <vt:lpstr>Options Summary</vt:lpstr>
      <vt:lpstr>Policy options under consideration</vt:lpstr>
      <vt:lpstr>How is energy efficiency of an RSC determined?</vt:lpstr>
      <vt:lpstr>Equation to calculate the EEI of RSC</vt:lpstr>
      <vt:lpstr>Energy Efficiency classes for RSC</vt:lpstr>
      <vt:lpstr>How is energy efficiency of an RDC determined?</vt:lpstr>
      <vt:lpstr>Equation to calculate the EEI of RDC</vt:lpstr>
      <vt:lpstr>Proposed efficiency grades for RDCs</vt:lpstr>
      <vt:lpstr>Pg 46: EU MEPS impact: top classes 2015</vt:lpstr>
      <vt:lpstr>Implementation Considerations</vt:lpstr>
      <vt:lpstr>Deemed to Comply</vt:lpstr>
      <vt:lpstr>Representative Testing Rules (UK Enhanced Capital Allowances) </vt:lpstr>
      <vt:lpstr>Custom-built cabinets or low-volume supply</vt:lpstr>
      <vt:lpstr>Definition of foodstuffs</vt:lpstr>
      <vt:lpstr>Labelling options</vt:lpstr>
      <vt:lpstr>e.g: Mandatory labels used voluntarily online Air conditioners</vt:lpstr>
      <vt:lpstr>e.g: mandatory labels in voluntary  partnership (TVs in Au)</vt:lpstr>
      <vt:lpstr>Energy Modelling and Cost Benefit Analysis</vt:lpstr>
      <vt:lpstr>Energy/Stock Modelling &amp; Cost Benefit Analysis</vt:lpstr>
      <vt:lpstr>Methodology – Basic Approach </vt:lpstr>
      <vt:lpstr>Methodology – Key Features</vt:lpstr>
      <vt:lpstr>Data and Assumptions</vt:lpstr>
      <vt:lpstr>Stock Outputs - Australia</vt:lpstr>
      <vt:lpstr>Stock Outputs – New Zealand</vt:lpstr>
      <vt:lpstr>BAU – Energy Consumption (GWh p.a)</vt:lpstr>
      <vt:lpstr>Cost Benefit Analysis</vt:lpstr>
      <vt:lpstr>Cost Benefit Analysis -  Energy Assumptions</vt:lpstr>
      <vt:lpstr>Cost Benefit Analysis - Price Efficiency Relationship</vt:lpstr>
      <vt:lpstr>Cost Benefit Analysis - Other Costs</vt:lpstr>
      <vt:lpstr>Options Under Consideration</vt:lpstr>
      <vt:lpstr>Results – CBA Option 2 – MEPS 10%+Label</vt:lpstr>
      <vt:lpstr>Results – CBA Option 3 – MEPS 30%+Label</vt:lpstr>
      <vt:lpstr>Results – CBA Option 4 – EC MEPS + Label</vt:lpstr>
      <vt:lpstr>CBA Results Summary</vt:lpstr>
      <vt:lpstr>Consultation Questions</vt:lpstr>
      <vt:lpstr>Consultation Questions</vt:lpstr>
      <vt:lpstr>Standards working group</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2016-08-22T02:31:57Z</dcterms:created>
  <dcterms:modified xsi:type="dcterms:W3CDTF">2016-08-22T02:32:25Z</dcterms:modified>
</cp:coreProperties>
</file>